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53" r:id="rId2"/>
    <p:sldId id="352" r:id="rId3"/>
    <p:sldId id="358" r:id="rId4"/>
    <p:sldId id="359" r:id="rId5"/>
    <p:sldId id="357" r:id="rId6"/>
  </p:sldIdLst>
  <p:sldSz cx="12192000" cy="6858000"/>
  <p:notesSz cx="6797675" cy="9856788"/>
  <p:custDataLst>
    <p:tags r:id="rId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en" initials="ZKM" lastIdx="3" clrIdx="0"/>
  <p:cmAuthor id="1" name="Малиборская Екатерина Игоревна" initials="МЕИ" lastIdx="1" clrIdx="1">
    <p:extLst>
      <p:ext uri="{19B8F6BF-5375-455C-9EA6-DF929625EA0E}">
        <p15:presenceInfo xmlns:p15="http://schemas.microsoft.com/office/powerpoint/2012/main" userId="Малиборская Екатерина Игоревна" providerId="None"/>
      </p:ext>
    </p:extLst>
  </p:cmAuthor>
  <p:cmAuthor id="2" name="Кабанов Владимир Олегович" initials="КВО" lastIdx="1" clrIdx="2"/>
  <p:cmAuthor id="3" name="Горбатовская Елена Сергеевна" initials="ЕС" lastIdx="2" clrIdx="3"/>
  <p:cmAuthor id="4" name="Шарова Карина" initials="ШК" lastIdx="2" clrIdx="4">
    <p:extLst>
      <p:ext uri="{19B8F6BF-5375-455C-9EA6-DF929625EA0E}">
        <p15:presenceInfo xmlns:p15="http://schemas.microsoft.com/office/powerpoint/2012/main" userId="Шарова Кари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575"/>
    <a:srgbClr val="4E9BF8"/>
    <a:srgbClr val="7F9AC7"/>
    <a:srgbClr val="5AD4EC"/>
    <a:srgbClr val="FFCCCC"/>
    <a:srgbClr val="996633"/>
    <a:srgbClr val="EFF0F1"/>
    <a:srgbClr val="E9EA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-3216" y="-67"/>
      </p:cViewPr>
      <p:guideLst>
        <p:guide orient="horz" pos="3104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F21F0-B5AA-44B3-A1D1-861E42B1959A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6148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FAFEC-A59F-456E-8DE8-E6C8C6BD78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fld id="{66ED5F50-9CB4-4354-93D5-81E7382320EB}" type="datetimeFigureOut">
              <a:rPr lang="ru-RU" smtClean="0"/>
              <a:pPr/>
              <a:t>23.05.2024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39775"/>
            <a:ext cx="6569075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1974"/>
            <a:ext cx="5438140" cy="44355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62238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fld id="{BFF26E4C-C26C-4AB6-BC3B-0231819F3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5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  <a:sym typeface="Tahoma" panose="020B060403050404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39775"/>
            <a:ext cx="6569075" cy="3695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F26E4C-C26C-4AB6-BC3B-0231819F3ABB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rgbClr val="6E6F7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736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39775"/>
            <a:ext cx="6569075" cy="3695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F26E4C-C26C-4AB6-BC3B-0231819F3ABB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rgbClr val="6E6F7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90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39775"/>
            <a:ext cx="6569075" cy="3695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F26E4C-C26C-4AB6-BC3B-0231819F3ABB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800" b="0" i="0" u="none" strike="noStrike" kern="1200" cap="none" spc="0" normalizeH="0" baseline="0" noProof="0">
              <a:ln>
                <a:noFill/>
              </a:ln>
              <a:solidFill>
                <a:srgbClr val="6E6F7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381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6" name="Слайд think-cell" r:id="rId4" imgW="229" imgH="229" progId="TCLayout.ActiveDocument.1">
                  <p:embed/>
                </p:oleObj>
              </mc:Choice>
              <mc:Fallback>
                <p:oleObj name="Слайд think-cell" r:id="rId4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2"/>
          <p:cNvSpPr txBox="1">
            <a:spLocks noGrp="1"/>
          </p:cNvSpPr>
          <p:nvPr>
            <p:ph type="title" hasCustomPrompt="1"/>
          </p:nvPr>
        </p:nvSpPr>
        <p:spPr>
          <a:xfrm>
            <a:off x="482008" y="1851757"/>
            <a:ext cx="11224093" cy="404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1132" marR="4453">
              <a:lnSpc>
                <a:spcPct val="101099"/>
              </a:lnSpc>
              <a:tabLst>
                <a:tab pos="2316476" algn="l"/>
              </a:tabLst>
              <a:defRPr sz="2600">
                <a:solidFill>
                  <a:schemeClr val="accent6"/>
                </a:solidFill>
                <a:latin typeface="+mj-lt"/>
              </a:defRPr>
            </a:lvl1pPr>
          </a:lstStyle>
          <a:p>
            <a:pPr marL="11132" marR="4453">
              <a:lnSpc>
                <a:spcPct val="101099"/>
              </a:lnSpc>
              <a:tabLst>
                <a:tab pos="2316476" algn="l"/>
              </a:tabLst>
            </a:pPr>
            <a:r>
              <a:rPr lang="ru-RU" sz="2600" dirty="0">
                <a:latin typeface="Arial"/>
                <a:cs typeface="Arial"/>
              </a:rPr>
              <a:t>Название презентации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8" name="Изображение 14" descr="1_Визитная карточка-04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18"/>
          <a:stretch/>
        </p:blipFill>
        <p:spPr>
          <a:xfrm>
            <a:off x="10967045" y="504890"/>
            <a:ext cx="739056" cy="546271"/>
          </a:xfrm>
          <a:prstGeom prst="rect">
            <a:avLst/>
          </a:prstGeom>
        </p:spPr>
      </p:pic>
      <p:grpSp>
        <p:nvGrpSpPr>
          <p:cNvPr id="5" name="Группа 4"/>
          <p:cNvGrpSpPr/>
          <p:nvPr userDrawn="1"/>
        </p:nvGrpSpPr>
        <p:grpSpPr>
          <a:xfrm>
            <a:off x="482008" y="1198817"/>
            <a:ext cx="11227984" cy="4460369"/>
            <a:chOff x="361506" y="1198816"/>
            <a:chExt cx="8420988" cy="4460369"/>
          </a:xfrm>
        </p:grpSpPr>
        <p:cxnSp>
          <p:nvCxnSpPr>
            <p:cNvPr id="3" name="Прямая соединительная линия 2"/>
            <p:cNvCxnSpPr/>
            <p:nvPr userDrawn="1"/>
          </p:nvCxnSpPr>
          <p:spPr>
            <a:xfrm>
              <a:off x="361506" y="1198816"/>
              <a:ext cx="8420988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361506" y="5659185"/>
              <a:ext cx="8420988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482007" y="3711293"/>
            <a:ext cx="1122409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zh-CN" noProof="0" dirty="0"/>
              <a:t>Адресат презентации, дата</a:t>
            </a:r>
          </a:p>
        </p:txBody>
      </p:sp>
    </p:spTree>
    <p:extLst>
      <p:ext uri="{BB962C8B-B14F-4D97-AF65-F5344CB8AC3E}">
        <p14:creationId xmlns:p14="http://schemas.microsoft.com/office/powerpoint/2010/main" val="16775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833205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Слайд think-cell" r:id="rId5" imgW="229" imgH="229" progId="TCLayout.ActiveDocument.1">
                  <p:embed/>
                </p:oleObj>
              </mc:Choice>
              <mc:Fallback>
                <p:oleObj name="Слайд think-cell" r:id="rId5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Текст 3"/>
          <p:cNvSpPr>
            <a:spLocks noGrp="1"/>
          </p:cNvSpPr>
          <p:nvPr>
            <p:ph type="body" sz="quarter" idx="12" hasCustomPrompt="1"/>
          </p:nvPr>
        </p:nvSpPr>
        <p:spPr>
          <a:xfrm>
            <a:off x="480000" y="6609812"/>
            <a:ext cx="10848000" cy="1384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l">
              <a:buNone/>
              <a:defRPr sz="9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lvl="0"/>
            <a:r>
              <a:rPr lang="ru-RU" dirty="0"/>
              <a:t>Источники: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6419835"/>
            <a:ext cx="10848000" cy="13849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defRPr sz="9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10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80000" y="266844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accent6"/>
                </a:solidFill>
                <a:latin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7810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5" name="Слайд think-cell" r:id="rId5" imgW="229" imgH="229" progId="TCLayout.ActiveDocument.1">
                  <p:embed/>
                </p:oleObj>
              </mc:Choice>
              <mc:Fallback>
                <p:oleObj name="Слайд think-cell" r:id="rId5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cK 2. Slide Title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80000" y="266844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accent6"/>
                </a:solidFill>
                <a:latin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023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1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7999882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name="Слайд think-cell" r:id="rId8" imgW="229" imgH="229" progId="TCLayout.ActiveDocument.1">
                  <p:embed/>
                </p:oleObj>
              </mc:Choice>
              <mc:Fallback>
                <p:oleObj name="Слайд think-cell" r:id="rId8" imgW="229" imgH="22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McK 2. Slide Title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auto">
          <a:xfrm>
            <a:off x="480000" y="266844"/>
            <a:ext cx="11232000" cy="32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lvl="0" defTabSz="457200" hangingPunct="0">
              <a:lnSpc>
                <a:spcPts val="2500"/>
              </a:lnSpc>
            </a:pPr>
            <a:r>
              <a:rPr lang="ru-RU" altLang="zh-CN" dirty="0"/>
              <a:t>Образец заголовка</a:t>
            </a:r>
            <a:endParaRPr lang="en-US" altLang="zh-CN" dirty="0"/>
          </a:p>
        </p:txBody>
      </p:sp>
      <p:sp>
        <p:nvSpPr>
          <p:cNvPr id="6" name="Shape 233"/>
          <p:cNvSpPr>
            <a:spLocks noChangeArrowheads="1"/>
          </p:cNvSpPr>
          <p:nvPr userDrawn="1"/>
        </p:nvSpPr>
        <p:spPr bwMode="auto">
          <a:xfrm>
            <a:off x="11672147" y="6608528"/>
            <a:ext cx="384000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algn="ctr" defTabSz="457200" eaLnBrk="0" hangingPunct="0"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algn="ctr" eaLnBrk="1">
              <a:lnSpc>
                <a:spcPts val="1050"/>
              </a:lnSpc>
            </a:pPr>
            <a:fld id="{9341A735-39CE-4E30-A45B-8F69B017A70B}" type="slidenum">
              <a:rPr lang="ru-RU" altLang="ru-RU" sz="900" b="1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pPr algn="ctr" eaLnBrk="1">
                <a:lnSpc>
                  <a:spcPts val="1050"/>
                </a:lnSpc>
              </a:pPr>
              <a:t>‹#›</a:t>
            </a:fld>
            <a:r>
              <a:rPr lang="ru-RU" altLang="ru-RU" sz="9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￼</a:t>
            </a:r>
          </a:p>
        </p:txBody>
      </p:sp>
    </p:spTree>
    <p:extLst>
      <p:ext uri="{BB962C8B-B14F-4D97-AF65-F5344CB8AC3E}">
        <p14:creationId xmlns:p14="http://schemas.microsoft.com/office/powerpoint/2010/main" val="44106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1" r:id="rId2"/>
    <p:sldLayoutId id="2147483653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546072"/>
              </p:ext>
            </p:ext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Слайд think-cell" r:id="rId5" imgW="286" imgH="286" progId="TCLayout.ActiveDocument.1">
                  <p:embed/>
                </p:oleObj>
              </mc:Choice>
              <mc:Fallback>
                <p:oleObj name="Слайд think-cell" r:id="rId5" imgW="286" imgH="286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2600" b="1" dirty="0">
              <a:latin typeface="Tahoma" panose="020B0604030504040204" pitchFamily="34" charset="0"/>
              <a:ea typeface="+mj-ea"/>
              <a:cs typeface="+mj-cs"/>
              <a:sym typeface="Tahoma" panose="020B0604030504040204" pitchFamily="34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1869058" y="5230957"/>
            <a:ext cx="8814000" cy="307777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/>
              <a:t>Кравцова Мария Владимировна</a:t>
            </a:r>
          </a:p>
        </p:txBody>
      </p:sp>
      <p:sp>
        <p:nvSpPr>
          <p:cNvPr id="8" name="Заголовок 6"/>
          <p:cNvSpPr txBox="1">
            <a:spLocks/>
          </p:cNvSpPr>
          <p:nvPr/>
        </p:nvSpPr>
        <p:spPr bwMode="auto">
          <a:xfrm>
            <a:off x="1902691" y="2400301"/>
            <a:ext cx="871261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accent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algn="ctr"/>
            <a:r>
              <a:rPr lang="ru-RU" sz="2800" dirty="0"/>
              <a:t>Закупки малого объема: перспективы развития и расширение практики применения</a:t>
            </a:r>
          </a:p>
        </p:txBody>
      </p:sp>
      <p:pic>
        <p:nvPicPr>
          <p:cNvPr id="7" name="Picture 2" descr="Work:work:Andrey:DOMRF:different:2018-11-14_:dom.rf._bank_logo_1f-or docs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048" y="337369"/>
            <a:ext cx="1973572" cy="850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431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5639" y="501906"/>
            <a:ext cx="7776000" cy="430887"/>
          </a:xfrm>
        </p:spPr>
        <p:txBody>
          <a:bodyPr/>
          <a:lstStyle/>
          <a:p>
            <a:r>
              <a:rPr lang="ru-RU" sz="2800" dirty="0"/>
              <a:t>О Банке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596345" y="3634209"/>
            <a:ext cx="5345144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73"/>
            <a:endParaRPr lang="ru-RU" sz="1108" dirty="0">
              <a:solidFill>
                <a:srgbClr val="3E5057"/>
              </a:solidFill>
              <a:latin typeface="Tahoma"/>
            </a:endParaRPr>
          </a:p>
        </p:txBody>
      </p:sp>
      <p:grpSp>
        <p:nvGrpSpPr>
          <p:cNvPr id="102" name="Группа 101"/>
          <p:cNvGrpSpPr/>
          <p:nvPr/>
        </p:nvGrpSpPr>
        <p:grpSpPr>
          <a:xfrm>
            <a:off x="1979087" y="4128367"/>
            <a:ext cx="7851310" cy="269665"/>
            <a:chOff x="278414" y="790427"/>
            <a:chExt cx="8505586" cy="292138"/>
          </a:xfrm>
        </p:grpSpPr>
        <p:sp>
          <p:nvSpPr>
            <p:cNvPr id="103" name="Прямоугольник 102"/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sp>
        <p:nvSpPr>
          <p:cNvPr id="87" name="Прямоугольник 86"/>
          <p:cNvSpPr/>
          <p:nvPr/>
        </p:nvSpPr>
        <p:spPr>
          <a:xfrm>
            <a:off x="1810328" y="1242230"/>
            <a:ext cx="9089624" cy="470898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844073">
              <a:buClr>
                <a:srgbClr val="8FC54C"/>
              </a:buClr>
            </a:pPr>
            <a:r>
              <a:rPr lang="ru-RU" sz="2000" dirty="0" err="1"/>
              <a:t>Ипотечно</a:t>
            </a:r>
            <a:r>
              <a:rPr lang="ru-RU" sz="2000" dirty="0"/>
              <a:t>-строительный банк с государственным участием</a:t>
            </a:r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(государство владеет банком через АО «ДОМ.РФ» с 2018 года)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Уполномоченный банк в сфере жилищного строительства с 2018 года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Топ-3 российских банков по ипотечному портфелю и объему проектного финансирования застройщиков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Региональное покрытие – более 30 дополнительных офисов</a:t>
            </a:r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 </a:t>
            </a:r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Полный спектр услуг для физических лиц и малого бизнеса по широкой линейке традиционных банковских продуктов и сервисов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На начало 2024 года ипотечный портфель - около 470 млрд рублей, портфель проектного финансирования - 5,7 трлн рублей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A88FAC7-53A4-4DF8-B7DC-ECA39DE35A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10" b="5152"/>
          <a:stretch/>
        </p:blipFill>
        <p:spPr>
          <a:xfrm>
            <a:off x="1038614" y="5271490"/>
            <a:ext cx="548047" cy="498461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8BCB06E-F992-43F9-9F33-14F77D200C6A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70ED4A9B-7015-483F-830D-9D64D4933D19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B3A727D-3492-439B-A25C-3A7D800CE88F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1CC5EFF-5F8D-4B6A-85A1-287862E8F9B5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B33E84F-F3A5-40A6-A98F-33841949D0C5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D6B4BBE-C37D-4BF4-8BDA-CBDB508A5155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40" y="1333086"/>
            <a:ext cx="532481" cy="498461"/>
          </a:xfrm>
          <a:prstGeom prst="rect">
            <a:avLst/>
          </a:prstGeom>
        </p:spPr>
      </p:pic>
      <p:pic>
        <p:nvPicPr>
          <p:cNvPr id="51" name="Picture 2" descr="Work:work:Andrey:DOMRF:different:2018-11-14_:dom.rf._bank_logo_1f-or docs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048" y="337369"/>
            <a:ext cx="1973572" cy="85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915" y="2076614"/>
            <a:ext cx="532481" cy="49846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327" y="2907886"/>
            <a:ext cx="532481" cy="498461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3" y="3674052"/>
            <a:ext cx="532481" cy="498461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39" y="4403330"/>
            <a:ext cx="532481" cy="49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00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27122" y="465440"/>
            <a:ext cx="7776000" cy="430887"/>
          </a:xfrm>
        </p:spPr>
        <p:txBody>
          <a:bodyPr/>
          <a:lstStyle/>
          <a:p>
            <a:r>
              <a:rPr lang="ru-RU" sz="2800" dirty="0"/>
              <a:t>Закупки малого объема в Банке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596345" y="3634209"/>
            <a:ext cx="5345144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73"/>
            <a:endParaRPr lang="ru-RU" sz="1108" dirty="0">
              <a:solidFill>
                <a:srgbClr val="3E5057"/>
              </a:solidFill>
              <a:latin typeface="Tahoma"/>
            </a:endParaRPr>
          </a:p>
        </p:txBody>
      </p:sp>
      <p:grpSp>
        <p:nvGrpSpPr>
          <p:cNvPr id="102" name="Группа 101"/>
          <p:cNvGrpSpPr/>
          <p:nvPr/>
        </p:nvGrpSpPr>
        <p:grpSpPr>
          <a:xfrm>
            <a:off x="1979087" y="4128367"/>
            <a:ext cx="7851310" cy="269665"/>
            <a:chOff x="278414" y="790427"/>
            <a:chExt cx="8505586" cy="292138"/>
          </a:xfrm>
        </p:grpSpPr>
        <p:sp>
          <p:nvSpPr>
            <p:cNvPr id="103" name="Прямоугольник 102"/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sp>
        <p:nvSpPr>
          <p:cNvPr id="87" name="Прямоугольник 86"/>
          <p:cNvSpPr/>
          <p:nvPr/>
        </p:nvSpPr>
        <p:spPr>
          <a:xfrm>
            <a:off x="1829210" y="1311158"/>
            <a:ext cx="9089624" cy="440120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844073">
              <a:buClr>
                <a:srgbClr val="8FC54C"/>
              </a:buClr>
            </a:pPr>
            <a:r>
              <a:rPr lang="ru-RU" sz="2000" dirty="0"/>
              <a:t>Закупки Банка по 223-ФЗ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Закупки малого объема – закупки со стоимостью не более 500 </a:t>
            </a:r>
            <a:r>
              <a:rPr lang="ru-RU" sz="2000" dirty="0" err="1"/>
              <a:t>тыс</a:t>
            </a:r>
            <a:r>
              <a:rPr lang="ru-RU" sz="2000" dirty="0"/>
              <a:t> рублей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В 2018 году – около 4 </a:t>
            </a:r>
            <a:r>
              <a:rPr lang="ru-RU" sz="2000" dirty="0" err="1"/>
              <a:t>тыс</a:t>
            </a:r>
            <a:r>
              <a:rPr lang="ru-RU" sz="2000" dirty="0"/>
              <a:t> закупок малого объема</a:t>
            </a:r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В 2023 году – 250 закупок малого объема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Меры:</a:t>
            </a:r>
          </a:p>
          <a:p>
            <a:pPr marL="342900" indent="-342900" algn="just" defTabSz="844073">
              <a:buClr>
                <a:srgbClr val="8FC54C"/>
              </a:buClr>
              <a:buFontTx/>
              <a:buChar char="-"/>
            </a:pPr>
            <a:r>
              <a:rPr lang="ru-RU" sz="2000" dirty="0"/>
              <a:t>Укрупнение закупок</a:t>
            </a:r>
          </a:p>
          <a:p>
            <a:pPr marL="342900" indent="-342900" algn="just" defTabSz="844073">
              <a:buClr>
                <a:srgbClr val="8FC54C"/>
              </a:buClr>
              <a:buFontTx/>
              <a:buChar char="-"/>
            </a:pPr>
            <a:r>
              <a:rPr lang="ru-RU" sz="2000" dirty="0"/>
              <a:t>Запрет дробления закупок</a:t>
            </a:r>
          </a:p>
          <a:p>
            <a:pPr marL="342900" indent="-342900" algn="just" defTabSz="844073">
              <a:buClr>
                <a:srgbClr val="8FC54C"/>
              </a:buClr>
              <a:buFontTx/>
              <a:buChar char="-"/>
            </a:pPr>
            <a:r>
              <a:rPr lang="ru-RU" sz="2000" dirty="0"/>
              <a:t>Установление лимитов на закупки малого объема в квартал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r>
              <a:rPr lang="ru-RU" sz="2000" dirty="0"/>
              <a:t>Текущая задача: оптимизация работы путем использования электронных магазинов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8BCB06E-F992-43F9-9F33-14F77D200C6A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70ED4A9B-7015-483F-830D-9D64D4933D19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B3A727D-3492-439B-A25C-3A7D800CE88F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1CC5EFF-5F8D-4B6A-85A1-287862E8F9B5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B33E84F-F3A5-40A6-A98F-33841949D0C5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D6B4BBE-C37D-4BF4-8BDA-CBDB508A5155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2" y="1309209"/>
            <a:ext cx="532481" cy="498461"/>
          </a:xfrm>
          <a:prstGeom prst="rect">
            <a:avLst/>
          </a:prstGeom>
        </p:spPr>
      </p:pic>
      <p:pic>
        <p:nvPicPr>
          <p:cNvPr id="51" name="Picture 2" descr="Work:work:Andrey:DOMRF:different:2018-11-14_:dom.rf._bank_logo_1f-or docs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048" y="337369"/>
            <a:ext cx="1973572" cy="85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3" y="1882574"/>
            <a:ext cx="532481" cy="49846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395" y="2626103"/>
            <a:ext cx="532481" cy="498461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3" y="3519441"/>
            <a:ext cx="532481" cy="49846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3" y="5057296"/>
            <a:ext cx="532481" cy="49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3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5639" y="462047"/>
            <a:ext cx="8814758" cy="415498"/>
          </a:xfrm>
        </p:spPr>
        <p:txBody>
          <a:bodyPr/>
          <a:lstStyle/>
          <a:p>
            <a:r>
              <a:rPr lang="ru-RU" sz="2700" dirty="0"/>
              <a:t>Перспективы развития электронных магазинов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4596345" y="3634209"/>
            <a:ext cx="5345144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73"/>
            <a:endParaRPr lang="ru-RU" sz="1108" dirty="0">
              <a:solidFill>
                <a:srgbClr val="3E5057"/>
              </a:solidFill>
              <a:latin typeface="Tahoma"/>
            </a:endParaRPr>
          </a:p>
        </p:txBody>
      </p:sp>
      <p:grpSp>
        <p:nvGrpSpPr>
          <p:cNvPr id="102" name="Группа 101"/>
          <p:cNvGrpSpPr/>
          <p:nvPr/>
        </p:nvGrpSpPr>
        <p:grpSpPr>
          <a:xfrm>
            <a:off x="1979087" y="4128367"/>
            <a:ext cx="7851310" cy="269665"/>
            <a:chOff x="278414" y="790427"/>
            <a:chExt cx="8505586" cy="292138"/>
          </a:xfrm>
        </p:grpSpPr>
        <p:sp>
          <p:nvSpPr>
            <p:cNvPr id="103" name="Прямоугольник 102"/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sp>
        <p:nvSpPr>
          <p:cNvPr id="87" name="Прямоугольник 86"/>
          <p:cNvSpPr/>
          <p:nvPr/>
        </p:nvSpPr>
        <p:spPr>
          <a:xfrm>
            <a:off x="1810328" y="1242230"/>
            <a:ext cx="9089624" cy="440120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defTabSz="844073">
              <a:buClr>
                <a:srgbClr val="8FC54C"/>
              </a:buClr>
            </a:pPr>
            <a:r>
              <a:rPr lang="ru-RU" sz="2400" dirty="0"/>
              <a:t>Расширение спецификации предлагаемой продукции </a:t>
            </a:r>
          </a:p>
          <a:p>
            <a:pPr algn="just" defTabSz="844073">
              <a:buClr>
                <a:srgbClr val="8FC54C"/>
              </a:buClr>
            </a:pPr>
            <a:r>
              <a:rPr lang="ru-RU" sz="2400" dirty="0"/>
              <a:t>(не только простые товары)</a:t>
            </a:r>
          </a:p>
          <a:p>
            <a:pPr algn="just" defTabSz="844073">
              <a:buClr>
                <a:srgbClr val="8FC54C"/>
              </a:buClr>
            </a:pPr>
            <a:endParaRPr lang="ru-RU" sz="2400" dirty="0"/>
          </a:p>
          <a:p>
            <a:pPr algn="just" defTabSz="844073">
              <a:buClr>
                <a:srgbClr val="8FC54C"/>
              </a:buClr>
            </a:pPr>
            <a:r>
              <a:rPr lang="ru-RU" sz="2400" dirty="0"/>
              <a:t>Расширение перечня контрагентов</a:t>
            </a:r>
          </a:p>
          <a:p>
            <a:pPr algn="just" defTabSz="844073">
              <a:buClr>
                <a:srgbClr val="8FC54C"/>
              </a:buClr>
            </a:pPr>
            <a:endParaRPr lang="ru-RU" sz="2400" dirty="0"/>
          </a:p>
          <a:p>
            <a:pPr algn="just" defTabSz="844073">
              <a:buClr>
                <a:srgbClr val="8FC54C"/>
              </a:buClr>
            </a:pPr>
            <a:r>
              <a:rPr lang="ru-RU" sz="2400" dirty="0"/>
              <a:t>Пересмотр требований по оплате и тарифам</a:t>
            </a:r>
          </a:p>
          <a:p>
            <a:pPr algn="just" defTabSz="844073">
              <a:buClr>
                <a:srgbClr val="8FC54C"/>
              </a:buClr>
            </a:pPr>
            <a:endParaRPr lang="ru-RU" sz="2400" dirty="0"/>
          </a:p>
          <a:p>
            <a:pPr algn="just" defTabSz="844073">
              <a:buClr>
                <a:srgbClr val="8FC54C"/>
              </a:buClr>
            </a:pPr>
            <a:r>
              <a:rPr lang="ru-RU" sz="2400" dirty="0"/>
              <a:t>Отнесение к конкурентным закупкам</a:t>
            </a:r>
          </a:p>
          <a:p>
            <a:pPr algn="just" defTabSz="844073">
              <a:buClr>
                <a:srgbClr val="8FC54C"/>
              </a:buClr>
            </a:pPr>
            <a:endParaRPr lang="ru-RU" sz="2400" dirty="0"/>
          </a:p>
          <a:p>
            <a:pPr algn="just" defTabSz="844073">
              <a:buClr>
                <a:srgbClr val="8FC54C"/>
              </a:buClr>
            </a:pPr>
            <a:r>
              <a:rPr lang="ru-RU" sz="2400" dirty="0"/>
              <a:t>Оптимизация сроков заключения договоров</a:t>
            </a:r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  <a:p>
            <a:pPr algn="just" defTabSz="844073">
              <a:buClr>
                <a:srgbClr val="8FC54C"/>
              </a:buClr>
            </a:pPr>
            <a:endParaRPr lang="ru-RU" sz="2000" dirty="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8BCB06E-F992-43F9-9F33-14F77D200C6A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70ED4A9B-7015-483F-830D-9D64D4933D19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B3A727D-3492-439B-A25C-3A7D800CE88F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1CC5EFF-5F8D-4B6A-85A1-287862E8F9B5}"/>
              </a:ext>
            </a:extLst>
          </p:cNvPr>
          <p:cNvGrpSpPr/>
          <p:nvPr/>
        </p:nvGrpSpPr>
        <p:grpSpPr>
          <a:xfrm>
            <a:off x="2170345" y="4618379"/>
            <a:ext cx="7851310" cy="269665"/>
            <a:chOff x="278414" y="790427"/>
            <a:chExt cx="8505586" cy="292138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B33E84F-F3A5-40A6-A98F-33841949D0C5}"/>
                </a:ext>
              </a:extLst>
            </p:cNvPr>
            <p:cNvSpPr/>
            <p:nvPr/>
          </p:nvSpPr>
          <p:spPr>
            <a:xfrm>
              <a:off x="278414" y="790427"/>
              <a:ext cx="200125" cy="28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D6B4BBE-C37D-4BF4-8BDA-CBDB508A5155}"/>
                </a:ext>
              </a:extLst>
            </p:cNvPr>
            <p:cNvSpPr/>
            <p:nvPr/>
          </p:nvSpPr>
          <p:spPr>
            <a:xfrm>
              <a:off x="3100024" y="797833"/>
              <a:ext cx="5683976" cy="28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844073"/>
              <a:endParaRPr lang="ru-RU" sz="1108" dirty="0">
                <a:solidFill>
                  <a:srgbClr val="3E5057"/>
                </a:solidFill>
                <a:latin typeface="Tahoma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39" y="1412442"/>
            <a:ext cx="532481" cy="498461"/>
          </a:xfrm>
          <a:prstGeom prst="rect">
            <a:avLst/>
          </a:prstGeom>
        </p:spPr>
      </p:pic>
      <p:pic>
        <p:nvPicPr>
          <p:cNvPr id="51" name="Picture 2" descr="Work:work:Andrey:DOMRF:different:2018-11-14_:dom.rf._bank_logo_1f-or docs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048" y="337369"/>
            <a:ext cx="1973572" cy="850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38" y="2294016"/>
            <a:ext cx="532481" cy="49846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7123" y="3078143"/>
            <a:ext cx="532481" cy="498461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38" y="3789318"/>
            <a:ext cx="532481" cy="498461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1F9A411A-1557-4718-B587-0AFB2BDD00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638" y="4552405"/>
            <a:ext cx="532481" cy="49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1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546072"/>
              </p:ext>
            </p:ext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Слайд think-cell" r:id="rId5" imgW="286" imgH="286" progId="TCLayout.ActiveDocument.1">
                  <p:embed/>
                </p:oleObj>
              </mc:Choice>
              <mc:Fallback>
                <p:oleObj name="Слайд think-cell" r:id="rId5" imgW="286" imgH="286" progId="TCLayout.ActiveDocument.1">
                  <p:embed/>
                  <p:pic>
                    <p:nvPicPr>
                      <p:cNvPr id="4" name="Объект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ru-RU" sz="2600" b="1" dirty="0">
              <a:latin typeface="Tahoma" panose="020B0604030504040204" pitchFamily="34" charset="0"/>
              <a:ea typeface="+mj-ea"/>
              <a:cs typeface="+mj-cs"/>
              <a:sym typeface="Tahoma" panose="020B0604030504040204" pitchFamily="34" charset="0"/>
            </a:endParaRPr>
          </a:p>
        </p:txBody>
      </p:sp>
      <p:sp>
        <p:nvSpPr>
          <p:cNvPr id="8" name="Заголовок 6"/>
          <p:cNvSpPr txBox="1">
            <a:spLocks/>
          </p:cNvSpPr>
          <p:nvPr/>
        </p:nvSpPr>
        <p:spPr bwMode="auto">
          <a:xfrm>
            <a:off x="1919751" y="2655498"/>
            <a:ext cx="871261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accent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defRPr>
            </a:lvl1pPr>
          </a:lstStyle>
          <a:p>
            <a:pPr algn="ctr"/>
            <a:r>
              <a:rPr lang="ru-RU" sz="3600" dirty="0"/>
              <a:t>Спасибо за внимание!</a:t>
            </a:r>
          </a:p>
        </p:txBody>
      </p:sp>
      <p:pic>
        <p:nvPicPr>
          <p:cNvPr id="7" name="Picture 2" descr="Work:work:Andrey:DOMRF:different:2018-11-14_:dom.rf._bank_logo_1f-or docs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048" y="337369"/>
            <a:ext cx="1973572" cy="850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995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8JtFRgGC0G9_0Un4xRMu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jiU1E1QXWJtUulNPnYp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jiU1E1QXWJtUulNPnYpA"/>
</p:tagLst>
</file>

<file path=ppt/theme/theme1.xml><?xml version="1.0" encoding="utf-8"?>
<a:theme xmlns:a="http://schemas.openxmlformats.org/drawingml/2006/main" name="Тема Office">
  <a:themeElements>
    <a:clrScheme name="АИЖК">
      <a:dk1>
        <a:srgbClr val="3E5057"/>
      </a:dk1>
      <a:lt1>
        <a:sysClr val="window" lastClr="FFFFFF"/>
      </a:lt1>
      <a:dk2>
        <a:srgbClr val="3E5057"/>
      </a:dk2>
      <a:lt2>
        <a:srgbClr val="FFFFFF"/>
      </a:lt2>
      <a:accent1>
        <a:srgbClr val="DCDEE0"/>
      </a:accent1>
      <a:accent2>
        <a:srgbClr val="A6AAA9"/>
      </a:accent2>
      <a:accent3>
        <a:srgbClr val="7F7F7F"/>
      </a:accent3>
      <a:accent4>
        <a:srgbClr val="3E5057"/>
      </a:accent4>
      <a:accent5>
        <a:srgbClr val="A6AAA9"/>
      </a:accent5>
      <a:accent6>
        <a:srgbClr val="8FC54C"/>
      </a:accent6>
      <a:hlink>
        <a:srgbClr val="8FC54C"/>
      </a:hlink>
      <a:folHlink>
        <a:srgbClr val="3E5057"/>
      </a:folHlink>
    </a:clrScheme>
    <a:fontScheme name="Другая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HML_4.pptx [только чтение]" id="{683D8B4C-CCED-4A32-AB74-DC63D92A5C4B}" vid="{85563BA2-75FB-4245-8164-76E951ED82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Template_AHML_4</Template>
  <TotalTime>3794</TotalTime>
  <Words>200</Words>
  <Application>Microsoft Office PowerPoint</Application>
  <PresentationFormat>Широкоэкранный</PresentationFormat>
  <Paragraphs>44</Paragraphs>
  <Slides>5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Tahoma</vt:lpstr>
      <vt:lpstr>Тема Office</vt:lpstr>
      <vt:lpstr>Слайд think-cell</vt:lpstr>
      <vt:lpstr>Презентация PowerPoint</vt:lpstr>
      <vt:lpstr>О Банке</vt:lpstr>
      <vt:lpstr>Закупки малого объема в Банке</vt:lpstr>
      <vt:lpstr>Перспективы развития электронных магазинов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  Материалы ко встрече с И.И. Ивановым  9 августа 2016 г.</dc:title>
  <dc:creator>Туманов Андрей Анатольевич</dc:creator>
  <cp:lastModifiedBy>Барыбина Юлия</cp:lastModifiedBy>
  <cp:revision>196</cp:revision>
  <cp:lastPrinted>2017-03-22T15:09:31Z</cp:lastPrinted>
  <dcterms:created xsi:type="dcterms:W3CDTF">2017-03-22T09:24:22Z</dcterms:created>
  <dcterms:modified xsi:type="dcterms:W3CDTF">2024-05-23T06:05:04Z</dcterms:modified>
</cp:coreProperties>
</file>