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3" r:id="rId2"/>
    <p:sldId id="283" r:id="rId3"/>
    <p:sldId id="287" r:id="rId4"/>
    <p:sldId id="291" r:id="rId5"/>
    <p:sldId id="292" r:id="rId6"/>
    <p:sldId id="289" r:id="rId7"/>
    <p:sldId id="278" r:id="rId8"/>
    <p:sldId id="290" r:id="rId9"/>
    <p:sldId id="284" r:id="rId10"/>
    <p:sldId id="280" r:id="rId11"/>
  </p:sldIdLst>
  <p:sldSz cx="12192000" cy="6858000"/>
  <p:notesSz cx="6648450" cy="97742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8D3D"/>
    <a:srgbClr val="9BAC20"/>
    <a:srgbClr val="B7CB25"/>
    <a:srgbClr val="9BBB2B"/>
    <a:srgbClr val="CE1126"/>
    <a:srgbClr val="4472C4"/>
    <a:srgbClr val="6A9215"/>
    <a:srgbClr val="466402"/>
    <a:srgbClr val="5860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67" autoAdjust="0"/>
    <p:restoredTop sz="94648"/>
  </p:normalViewPr>
  <p:slideViewPr>
    <p:cSldViewPr snapToGrid="0" snapToObjects="1">
      <p:cViewPr varScale="1">
        <p:scale>
          <a:sx n="109" d="100"/>
          <a:sy n="109" d="100"/>
        </p:scale>
        <p:origin x="120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Y:\Marketplace\3.%20&#1056;&#1077;&#1072;&#1083;&#1080;&#1079;&#1072;&#1094;&#1080;&#1103;\0.7.%20&#1050;&#1057;_&#1050;&#1055;&#1055;_&#1059;&#1050;_&#1055;&#1088;&#1072;&#1074;&#1083;&#1077;&#1085;&#1080;&#1077;\&#1059;&#1050;\&#1057;&#1090;&#1072;&#1090;&#1080;&#1089;&#1090;&#1080;&#1082;&#1072;%20&#1085;&#1072;%20&#1089;&#1083;&#1072;&#1081;&#1076;&#1077;\&#1057;&#1090;&#1072;&#1090;&#1080;&#1089;&#1090;&#1080;&#1082;&#1072;%20GRAFANA_21032023_&#1050;&#1054;3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Y:\Marketplace\3.%20&#1056;&#1077;&#1072;&#1083;&#1080;&#1079;&#1072;&#1094;&#1080;&#1103;\0.7.%20&#1050;&#1057;_&#1050;&#1055;&#1055;_&#1059;&#1050;_&#1055;&#1088;&#1072;&#1074;&#1083;&#1077;&#1085;&#1080;&#1077;\&#1059;&#1050;\&#1057;&#1090;&#1072;&#1090;&#1080;&#1089;&#1090;&#1080;&#1082;&#1072;%20&#1085;&#1072;%20&#1089;&#1083;&#1072;&#1081;&#1076;&#1077;\&#1057;&#1090;&#1072;&#1090;&#1080;&#1089;&#1090;&#1080;&#1082;&#1072;%20GRAFANA_21032023_&#1050;&#1054;2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ans.local\toor\BudjetUprav\GosDolg\&#1054;&#1073;&#1083;&#1080;&#1075;&#1072;&#1094;&#1080;&#1086;&#1085;&#1085;&#1099;&#1081;%20&#1079;&#1072;&#1081;&#1084;\2023\1.&#1053;&#1072;&#1089;&#1077;&#1083;&#1077;&#1085;&#1080;&#1077;\&#1057;&#1090;&#1072;&#1090;&#1080;&#1089;&#1090;&#1080;&#1082;&#1072;\&#1057;&#1090;&#1072;&#1090;&#1080;&#1089;&#1090;&#1080;&#1082;&#1072;%20&#1076;&#1083;&#1103;%20&#1050;&#1054;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0"/>
        <c:ser>
          <c:idx val="0"/>
          <c:order val="0"/>
          <c:spPr>
            <a:solidFill>
              <a:srgbClr val="9BBB59">
                <a:lumMod val="60000"/>
                <a:lumOff val="40000"/>
              </a:srgbClr>
            </a:solidFill>
            <a:ln>
              <a:noFill/>
            </a:ln>
          </c:spPr>
          <c:explosion val="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2FE1-4276-ACAE-0192E9F16143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2FE1-4276-ACAE-0192E9F16143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5-2FE1-4276-ACAE-0192E9F16143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7-2FE1-4276-ACAE-0192E9F16143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9-2FE1-4276-ACAE-0192E9F16143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B-2FE1-4276-ACAE-0192E9F16143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D-2FE1-4276-ACAE-0192E9F16143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F-2FE1-4276-ACAE-0192E9F16143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1-2FE1-4276-ACAE-0192E9F16143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3-2FE1-4276-ACAE-0192E9F16143}"/>
              </c:ext>
            </c:extLst>
          </c:dPt>
          <c:dLbls>
            <c:dLbl>
              <c:idx val="3"/>
              <c:spPr>
                <a:solidFill>
                  <a:sysClr val="window" lastClr="FFFFFF">
                    <a:lumMod val="85000"/>
                  </a:sysClr>
                </a:solidFill>
                <a:ln>
                  <a:solidFill>
                    <a:sysClr val="windowText" lastClr="00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FE1-4276-ACAE-0192E9F161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регионы!$D$2:$D$11</c:f>
              <c:strCache>
                <c:ptCount val="10"/>
                <c:pt idx="0">
                  <c:v>Москва</c:v>
                </c:pt>
                <c:pt idx="1">
                  <c:v>Московская область</c:v>
                </c:pt>
                <c:pt idx="2">
                  <c:v>Санкт-Петербург</c:v>
                </c:pt>
                <c:pt idx="3">
                  <c:v>Калининградская область</c:v>
                </c:pt>
                <c:pt idx="4">
                  <c:v>Свердловская область</c:v>
                </c:pt>
                <c:pt idx="5">
                  <c:v>Ростовская область</c:v>
                </c:pt>
                <c:pt idx="6">
                  <c:v>Краснодарский край</c:v>
                </c:pt>
                <c:pt idx="7">
                  <c:v>Республика Башкортостан</c:v>
                </c:pt>
                <c:pt idx="8">
                  <c:v>Нижегородская область</c:v>
                </c:pt>
                <c:pt idx="9">
                  <c:v>Тюменская область</c:v>
                </c:pt>
              </c:strCache>
            </c:strRef>
          </c:cat>
          <c:val>
            <c:numRef>
              <c:f>регионы!$E$2:$E$11</c:f>
              <c:numCache>
                <c:formatCode>General</c:formatCode>
                <c:ptCount val="10"/>
                <c:pt idx="0">
                  <c:v>409</c:v>
                </c:pt>
                <c:pt idx="1">
                  <c:v>121</c:v>
                </c:pt>
                <c:pt idx="2">
                  <c:v>91</c:v>
                </c:pt>
                <c:pt idx="3">
                  <c:v>74</c:v>
                </c:pt>
                <c:pt idx="4">
                  <c:v>44</c:v>
                </c:pt>
                <c:pt idx="5">
                  <c:v>37</c:v>
                </c:pt>
                <c:pt idx="6">
                  <c:v>31</c:v>
                </c:pt>
                <c:pt idx="7">
                  <c:v>28</c:v>
                </c:pt>
                <c:pt idx="8">
                  <c:v>26</c:v>
                </c:pt>
                <c:pt idx="9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FE1-4276-ACAE-0192E9F1614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0"/>
        <c:ser>
          <c:idx val="0"/>
          <c:order val="0"/>
          <c:spPr>
            <a:solidFill>
              <a:srgbClr val="9BBB59">
                <a:lumMod val="60000"/>
                <a:lumOff val="40000"/>
              </a:srgbClr>
            </a:solidFill>
            <a:ln>
              <a:noFill/>
            </a:ln>
          </c:spPr>
          <c:explosion val="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2FE1-4276-ACAE-0192E9F16143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2FE1-4276-ACAE-0192E9F16143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5-2FE1-4276-ACAE-0192E9F16143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7-2FE1-4276-ACAE-0192E9F16143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9-2FE1-4276-ACAE-0192E9F16143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B-2FE1-4276-ACAE-0192E9F16143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D-2FE1-4276-ACAE-0192E9F16143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F-2FE1-4276-ACAE-0192E9F16143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1-2FE1-4276-ACAE-0192E9F16143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3-2FE1-4276-ACAE-0192E9F16143}"/>
              </c:ext>
            </c:extLst>
          </c:dPt>
          <c:dLbls>
            <c:dLbl>
              <c:idx val="3"/>
              <c:layout>
                <c:manualLayout>
                  <c:x val="0"/>
                  <c:y val="-7.6160599094982351E-17"/>
                </c:manualLayout>
              </c:layout>
              <c:spPr>
                <a:solidFill>
                  <a:sysClr val="window" lastClr="FFFFFF">
                    <a:lumMod val="85000"/>
                  </a:sysClr>
                </a:solidFill>
                <a:ln>
                  <a:solidFill>
                    <a:sysClr val="windowText" lastClr="00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E1-4276-ACAE-0192E9F161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регионы!$D$2:$D$11</c:f>
              <c:strCache>
                <c:ptCount val="10"/>
                <c:pt idx="0">
                  <c:v>Москва</c:v>
                </c:pt>
                <c:pt idx="1">
                  <c:v>Московская область</c:v>
                </c:pt>
                <c:pt idx="2">
                  <c:v>Санкт-Петербург</c:v>
                </c:pt>
                <c:pt idx="3">
                  <c:v>Калининградская область</c:v>
                </c:pt>
                <c:pt idx="4">
                  <c:v>Свердловская область</c:v>
                </c:pt>
                <c:pt idx="5">
                  <c:v>Ростовская область</c:v>
                </c:pt>
                <c:pt idx="6">
                  <c:v>Краснодарский край</c:v>
                </c:pt>
                <c:pt idx="7">
                  <c:v>Республика Башкортостан</c:v>
                </c:pt>
                <c:pt idx="8">
                  <c:v>Нижегородская область</c:v>
                </c:pt>
                <c:pt idx="9">
                  <c:v>Тюменская область</c:v>
                </c:pt>
              </c:strCache>
            </c:strRef>
          </c:cat>
          <c:val>
            <c:numRef>
              <c:f>регионы!$E$2:$E$11</c:f>
              <c:numCache>
                <c:formatCode>General</c:formatCode>
                <c:ptCount val="10"/>
                <c:pt idx="0">
                  <c:v>391</c:v>
                </c:pt>
                <c:pt idx="1">
                  <c:v>111</c:v>
                </c:pt>
                <c:pt idx="2">
                  <c:v>76</c:v>
                </c:pt>
                <c:pt idx="3">
                  <c:v>74</c:v>
                </c:pt>
                <c:pt idx="4">
                  <c:v>43</c:v>
                </c:pt>
                <c:pt idx="5">
                  <c:v>36</c:v>
                </c:pt>
                <c:pt idx="6">
                  <c:v>27</c:v>
                </c:pt>
                <c:pt idx="7">
                  <c:v>24</c:v>
                </c:pt>
                <c:pt idx="8">
                  <c:v>22</c:v>
                </c:pt>
                <c:pt idx="9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FE1-4276-ACAE-0192E9F1614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0"/>
        <c:ser>
          <c:idx val="0"/>
          <c:order val="0"/>
          <c:spPr>
            <a:solidFill>
              <a:srgbClr val="9BBB59">
                <a:lumMod val="60000"/>
                <a:lumOff val="40000"/>
              </a:srgbClr>
            </a:solidFill>
            <a:ln>
              <a:noFill/>
            </a:ln>
          </c:spPr>
          <c:explosion val="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5153-4FA4-90F0-F2EA76B2B82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5153-4FA4-90F0-F2EA76B2B82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5-5153-4FA4-90F0-F2EA76B2B82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7-5153-4FA4-90F0-F2EA76B2B82A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9-5153-4FA4-90F0-F2EA76B2B82A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B-5153-4FA4-90F0-F2EA76B2B82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D-5153-4FA4-90F0-F2EA76B2B82A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F-5153-4FA4-90F0-F2EA76B2B82A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1-5153-4FA4-90F0-F2EA76B2B82A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3-5153-4FA4-90F0-F2EA76B2B82A}"/>
              </c:ext>
            </c:extLst>
          </c:dPt>
          <c:dLbls>
            <c:dLbl>
              <c:idx val="2"/>
              <c:spPr>
                <a:solidFill>
                  <a:schemeClr val="accent2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153-4FA4-90F0-F2EA76B2B8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 выпуск на 02.09.22'!$A$39:$A$48</c:f>
              <c:strCache>
                <c:ptCount val="10"/>
                <c:pt idx="0">
                  <c:v>Москва</c:v>
                </c:pt>
                <c:pt idx="1">
                  <c:v>Московская область</c:v>
                </c:pt>
                <c:pt idx="2">
                  <c:v>Калининградская область</c:v>
                </c:pt>
                <c:pt idx="3">
                  <c:v>Санкт-Петербург</c:v>
                </c:pt>
                <c:pt idx="4">
                  <c:v>Свердловская область</c:v>
                </c:pt>
                <c:pt idx="5">
                  <c:v>Ростовская область</c:v>
                </c:pt>
                <c:pt idx="6">
                  <c:v>Республика Башкортостан</c:v>
                </c:pt>
                <c:pt idx="7">
                  <c:v>Краснодарский край</c:v>
                </c:pt>
                <c:pt idx="8">
                  <c:v>Республика Татарстан</c:v>
                </c:pt>
                <c:pt idx="9">
                  <c:v>Пермский край</c:v>
                </c:pt>
              </c:strCache>
            </c:strRef>
          </c:cat>
          <c:val>
            <c:numRef>
              <c:f>'1 выпуск на 02.09.22'!$B$39:$B$48</c:f>
              <c:numCache>
                <c:formatCode>#,##0</c:formatCode>
                <c:ptCount val="10"/>
                <c:pt idx="0">
                  <c:v>269</c:v>
                </c:pt>
                <c:pt idx="1">
                  <c:v>66</c:v>
                </c:pt>
                <c:pt idx="2">
                  <c:v>62</c:v>
                </c:pt>
                <c:pt idx="3">
                  <c:v>45</c:v>
                </c:pt>
                <c:pt idx="4">
                  <c:v>19</c:v>
                </c:pt>
                <c:pt idx="5">
                  <c:v>18</c:v>
                </c:pt>
                <c:pt idx="6">
                  <c:v>12</c:v>
                </c:pt>
                <c:pt idx="7">
                  <c:v>12</c:v>
                </c:pt>
                <c:pt idx="8">
                  <c:v>11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153-4FA4-90F0-F2EA76B2B82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7AF800-4640-42FB-A0F0-E295AB259BC2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490E4158-56D4-40F0-831B-5E32F26721E7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kern="1200" dirty="0" smtClean="0">
              <a:solidFill>
                <a:schemeClr val="tx1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rPr>
            <a:t>Сохранение уникальных водных объектов</a:t>
          </a:r>
          <a:endParaRPr lang="ru-RU" sz="2800" kern="1200" dirty="0">
            <a:solidFill>
              <a:schemeClr val="tx1"/>
            </a:solidFill>
            <a:latin typeface="Bebas Neue Bold" pitchFamily="34" charset="-52"/>
            <a:ea typeface="Roboto Condensed" pitchFamily="2" charset="0"/>
            <a:cs typeface="Roboto Condensed" pitchFamily="2" charset="0"/>
          </a:endParaRPr>
        </a:p>
      </dgm:t>
    </dgm:pt>
    <dgm:pt modelId="{5F295878-29C4-4B1D-A0C7-85DF0C8E8440}" type="parTrans" cxnId="{999E52D5-E250-49B3-A7A5-04904F27FDA9}">
      <dgm:prSet/>
      <dgm:spPr/>
      <dgm:t>
        <a:bodyPr/>
        <a:lstStyle/>
        <a:p>
          <a:endParaRPr lang="ru-RU"/>
        </a:p>
      </dgm:t>
    </dgm:pt>
    <dgm:pt modelId="{D2C6A5D4-0269-4801-9566-9326F36DB34D}" type="sibTrans" cxnId="{999E52D5-E250-49B3-A7A5-04904F27FDA9}">
      <dgm:prSet/>
      <dgm:spPr/>
      <dgm:t>
        <a:bodyPr/>
        <a:lstStyle/>
        <a:p>
          <a:endParaRPr lang="ru-RU"/>
        </a:p>
      </dgm:t>
    </dgm:pt>
    <dgm:pt modelId="{3D2279C8-822F-4968-9558-0FE4ED6D6EC4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kern="1200" dirty="0" smtClean="0">
              <a:solidFill>
                <a:schemeClr val="tx1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rPr>
            <a:t>Создание комфортной городской среды</a:t>
          </a:r>
          <a:endParaRPr lang="ru-RU" sz="2800" kern="1200" dirty="0">
            <a:solidFill>
              <a:schemeClr val="tx1"/>
            </a:solidFill>
            <a:latin typeface="Bebas Neue Bold" pitchFamily="34" charset="-52"/>
            <a:ea typeface="Roboto Condensed" pitchFamily="2" charset="0"/>
            <a:cs typeface="Roboto Condensed" pitchFamily="2" charset="0"/>
          </a:endParaRPr>
        </a:p>
      </dgm:t>
    </dgm:pt>
    <dgm:pt modelId="{A8BBCFB1-2BB1-4A19-88FC-48150EB09DBE}" type="parTrans" cxnId="{14205B5E-78F4-48E5-872B-95471239A812}">
      <dgm:prSet/>
      <dgm:spPr/>
      <dgm:t>
        <a:bodyPr/>
        <a:lstStyle/>
        <a:p>
          <a:endParaRPr lang="ru-RU"/>
        </a:p>
      </dgm:t>
    </dgm:pt>
    <dgm:pt modelId="{E387EA98-DF12-4DD9-93BE-7C2982F3920A}" type="sibTrans" cxnId="{14205B5E-78F4-48E5-872B-95471239A812}">
      <dgm:prSet/>
      <dgm:spPr/>
      <dgm:t>
        <a:bodyPr/>
        <a:lstStyle/>
        <a:p>
          <a:endParaRPr lang="ru-RU"/>
        </a:p>
      </dgm:t>
    </dgm:pt>
    <dgm:pt modelId="{7B4A3D42-457C-420B-A9A1-612B93AB42C0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800" kern="1200" dirty="0" smtClean="0">
              <a:solidFill>
                <a:schemeClr val="tx1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rPr>
            <a:t>Ликвидация свалок</a:t>
          </a:r>
          <a:endParaRPr lang="ru-RU" sz="2800" kern="1200" dirty="0">
            <a:solidFill>
              <a:schemeClr val="tx1"/>
            </a:solidFill>
            <a:latin typeface="Bebas Neue Bold" pitchFamily="34" charset="-52"/>
            <a:ea typeface="Roboto Condensed" pitchFamily="2" charset="0"/>
            <a:cs typeface="Roboto Condensed" pitchFamily="2" charset="0"/>
          </a:endParaRPr>
        </a:p>
      </dgm:t>
    </dgm:pt>
    <dgm:pt modelId="{6C5F25CE-55BE-4D1B-A9B2-2972D97EC5D7}" type="sibTrans" cxnId="{41478785-A523-486C-BF88-2CFD75960F1E}">
      <dgm:prSet/>
      <dgm:spPr/>
      <dgm:t>
        <a:bodyPr/>
        <a:lstStyle/>
        <a:p>
          <a:endParaRPr lang="ru-RU"/>
        </a:p>
      </dgm:t>
    </dgm:pt>
    <dgm:pt modelId="{8DE79739-BAEA-4902-95DE-123DA87C6878}" type="parTrans" cxnId="{41478785-A523-486C-BF88-2CFD75960F1E}">
      <dgm:prSet/>
      <dgm:spPr/>
      <dgm:t>
        <a:bodyPr/>
        <a:lstStyle/>
        <a:p>
          <a:endParaRPr lang="ru-RU"/>
        </a:p>
      </dgm:t>
    </dgm:pt>
    <dgm:pt modelId="{D23EC4C0-8EA3-4615-843B-CE939F62F5F2}" type="pres">
      <dgm:prSet presAssocID="{B97AF800-4640-42FB-A0F0-E295AB259BC2}" presName="Name0" presStyleCnt="0">
        <dgm:presLayoutVars>
          <dgm:dir/>
          <dgm:resizeHandles val="exact"/>
        </dgm:presLayoutVars>
      </dgm:prSet>
      <dgm:spPr/>
    </dgm:pt>
    <dgm:pt modelId="{4894A25C-88C1-480C-A707-33E577B3C7D4}" type="pres">
      <dgm:prSet presAssocID="{B97AF800-4640-42FB-A0F0-E295AB259BC2}" presName="fgShape" presStyleLbl="fgShp" presStyleIdx="0" presStyleCnt="1"/>
      <dgm:spPr>
        <a:noFill/>
        <a:ln>
          <a:noFill/>
        </a:ln>
      </dgm:spPr>
    </dgm:pt>
    <dgm:pt modelId="{1DAB29F3-437B-45E0-BDFD-5FFEA3E73FDD}" type="pres">
      <dgm:prSet presAssocID="{B97AF800-4640-42FB-A0F0-E295AB259BC2}" presName="linComp" presStyleCnt="0"/>
      <dgm:spPr/>
    </dgm:pt>
    <dgm:pt modelId="{C8AC0D21-5F8F-4804-9EA9-0D1D42DC7FB3}" type="pres">
      <dgm:prSet presAssocID="{490E4158-56D4-40F0-831B-5E32F26721E7}" presName="compNode" presStyleCnt="0"/>
      <dgm:spPr/>
    </dgm:pt>
    <dgm:pt modelId="{DF737E8E-A357-4420-A969-D6D4BE544BC0}" type="pres">
      <dgm:prSet presAssocID="{490E4158-56D4-40F0-831B-5E32F26721E7}" presName="bkgdShape" presStyleLbl="node1" presStyleIdx="0" presStyleCnt="3"/>
      <dgm:spPr/>
      <dgm:t>
        <a:bodyPr/>
        <a:lstStyle/>
        <a:p>
          <a:endParaRPr lang="ru-RU"/>
        </a:p>
      </dgm:t>
    </dgm:pt>
    <dgm:pt modelId="{C852527D-E8C6-4158-B661-4D658602B613}" type="pres">
      <dgm:prSet presAssocID="{490E4158-56D4-40F0-831B-5E32F26721E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84429-20EF-4E41-8785-C5FE055F0484}" type="pres">
      <dgm:prSet presAssocID="{490E4158-56D4-40F0-831B-5E32F26721E7}" presName="invisiNode" presStyleLbl="node1" presStyleIdx="0" presStyleCnt="3"/>
      <dgm:spPr/>
    </dgm:pt>
    <dgm:pt modelId="{B66820E4-FF6C-46BD-860A-34058F738197}" type="pres">
      <dgm:prSet presAssocID="{490E4158-56D4-40F0-831B-5E32F26721E7}" presName="imagNode" presStyleLbl="fgImgPlace1" presStyleIdx="0" presStyleCnt="3" custScaleX="119706" custScaleY="11970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0628A2B-67EB-4F6E-AE93-2FB2B5E2B888}" type="pres">
      <dgm:prSet presAssocID="{D2C6A5D4-0269-4801-9566-9326F36DB34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254ACBD-3C86-4B18-9F64-2749AE8B36D0}" type="pres">
      <dgm:prSet presAssocID="{7B4A3D42-457C-420B-A9A1-612B93AB42C0}" presName="compNode" presStyleCnt="0"/>
      <dgm:spPr/>
    </dgm:pt>
    <dgm:pt modelId="{2B38D85F-3E67-4958-9867-43F79DE925FF}" type="pres">
      <dgm:prSet presAssocID="{7B4A3D42-457C-420B-A9A1-612B93AB42C0}" presName="bkgdShape" presStyleLbl="node1" presStyleIdx="1" presStyleCnt="3"/>
      <dgm:spPr/>
      <dgm:t>
        <a:bodyPr/>
        <a:lstStyle/>
        <a:p>
          <a:endParaRPr lang="ru-RU"/>
        </a:p>
      </dgm:t>
    </dgm:pt>
    <dgm:pt modelId="{C2D6B3B9-73A5-4C21-A954-A2396AEF9D69}" type="pres">
      <dgm:prSet presAssocID="{7B4A3D42-457C-420B-A9A1-612B93AB42C0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330CD5-4E95-413E-A91D-6C4616727525}" type="pres">
      <dgm:prSet presAssocID="{7B4A3D42-457C-420B-A9A1-612B93AB42C0}" presName="invisiNode" presStyleLbl="node1" presStyleIdx="1" presStyleCnt="3"/>
      <dgm:spPr/>
    </dgm:pt>
    <dgm:pt modelId="{4CA7C2EE-E652-4195-8375-2F926089A0FA}" type="pres">
      <dgm:prSet presAssocID="{7B4A3D42-457C-420B-A9A1-612B93AB42C0}" presName="imagNode" presStyleLbl="fgImgPlace1" presStyleIdx="1" presStyleCnt="3" custScaleX="119706" custScaleY="11970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9676D15-4A3C-44FD-AE6B-57C0A065FBF8}" type="pres">
      <dgm:prSet presAssocID="{6C5F25CE-55BE-4D1B-A9B2-2972D97EC5D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5C12431-7D8A-4D01-87EC-140D52BE8E3F}" type="pres">
      <dgm:prSet presAssocID="{3D2279C8-822F-4968-9558-0FE4ED6D6EC4}" presName="compNode" presStyleCnt="0"/>
      <dgm:spPr/>
    </dgm:pt>
    <dgm:pt modelId="{3C9A7688-A7A0-4EE6-BD1B-21DD6753F59D}" type="pres">
      <dgm:prSet presAssocID="{3D2279C8-822F-4968-9558-0FE4ED6D6EC4}" presName="bkgdShape" presStyleLbl="node1" presStyleIdx="2" presStyleCnt="3"/>
      <dgm:spPr/>
      <dgm:t>
        <a:bodyPr/>
        <a:lstStyle/>
        <a:p>
          <a:endParaRPr lang="ru-RU"/>
        </a:p>
      </dgm:t>
    </dgm:pt>
    <dgm:pt modelId="{BFF5C3B6-E7DF-4D6D-9052-CF178A1188E6}" type="pres">
      <dgm:prSet presAssocID="{3D2279C8-822F-4968-9558-0FE4ED6D6EC4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E0BD2-6D3A-4CC6-B998-A9605EE56A64}" type="pres">
      <dgm:prSet presAssocID="{3D2279C8-822F-4968-9558-0FE4ED6D6EC4}" presName="invisiNode" presStyleLbl="node1" presStyleIdx="2" presStyleCnt="3"/>
      <dgm:spPr/>
    </dgm:pt>
    <dgm:pt modelId="{B1630EF7-6647-4973-AD6C-68AD0ABCCD50}" type="pres">
      <dgm:prSet presAssocID="{3D2279C8-822F-4968-9558-0FE4ED6D6EC4}" presName="imagNode" presStyleLbl="fgImgPlace1" presStyleIdx="2" presStyleCnt="3" custScaleX="119706" custScaleY="11970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2E0E7B9-2AAE-4811-AE06-04E75060C2E2}" type="presOf" srcId="{3D2279C8-822F-4968-9558-0FE4ED6D6EC4}" destId="{3C9A7688-A7A0-4EE6-BD1B-21DD6753F59D}" srcOrd="0" destOrd="0" presId="urn:microsoft.com/office/officeart/2005/8/layout/hList7"/>
    <dgm:cxn modelId="{41478785-A523-486C-BF88-2CFD75960F1E}" srcId="{B97AF800-4640-42FB-A0F0-E295AB259BC2}" destId="{7B4A3D42-457C-420B-A9A1-612B93AB42C0}" srcOrd="1" destOrd="0" parTransId="{8DE79739-BAEA-4902-95DE-123DA87C6878}" sibTransId="{6C5F25CE-55BE-4D1B-A9B2-2972D97EC5D7}"/>
    <dgm:cxn modelId="{999E52D5-E250-49B3-A7A5-04904F27FDA9}" srcId="{B97AF800-4640-42FB-A0F0-E295AB259BC2}" destId="{490E4158-56D4-40F0-831B-5E32F26721E7}" srcOrd="0" destOrd="0" parTransId="{5F295878-29C4-4B1D-A0C7-85DF0C8E8440}" sibTransId="{D2C6A5D4-0269-4801-9566-9326F36DB34D}"/>
    <dgm:cxn modelId="{A615E361-2248-45B7-9F95-D1F559263C2A}" type="presOf" srcId="{B97AF800-4640-42FB-A0F0-E295AB259BC2}" destId="{D23EC4C0-8EA3-4615-843B-CE939F62F5F2}" srcOrd="0" destOrd="0" presId="urn:microsoft.com/office/officeart/2005/8/layout/hList7"/>
    <dgm:cxn modelId="{14205B5E-78F4-48E5-872B-95471239A812}" srcId="{B97AF800-4640-42FB-A0F0-E295AB259BC2}" destId="{3D2279C8-822F-4968-9558-0FE4ED6D6EC4}" srcOrd="2" destOrd="0" parTransId="{A8BBCFB1-2BB1-4A19-88FC-48150EB09DBE}" sibTransId="{E387EA98-DF12-4DD9-93BE-7C2982F3920A}"/>
    <dgm:cxn modelId="{2B6CDDD8-F69E-4754-A793-F1E2B55337CE}" type="presOf" srcId="{3D2279C8-822F-4968-9558-0FE4ED6D6EC4}" destId="{BFF5C3B6-E7DF-4D6D-9052-CF178A1188E6}" srcOrd="1" destOrd="0" presId="urn:microsoft.com/office/officeart/2005/8/layout/hList7"/>
    <dgm:cxn modelId="{43EA915C-650A-4444-BE99-94EC548233D9}" type="presOf" srcId="{6C5F25CE-55BE-4D1B-A9B2-2972D97EC5D7}" destId="{A9676D15-4A3C-44FD-AE6B-57C0A065FBF8}" srcOrd="0" destOrd="0" presId="urn:microsoft.com/office/officeart/2005/8/layout/hList7"/>
    <dgm:cxn modelId="{0C6887B2-C989-4900-86D6-AC5A593ADDC2}" type="presOf" srcId="{490E4158-56D4-40F0-831B-5E32F26721E7}" destId="{C852527D-E8C6-4158-B661-4D658602B613}" srcOrd="1" destOrd="0" presId="urn:microsoft.com/office/officeart/2005/8/layout/hList7"/>
    <dgm:cxn modelId="{4C5E2722-E3B7-4985-83E8-E8FEEDD6626A}" type="presOf" srcId="{490E4158-56D4-40F0-831B-5E32F26721E7}" destId="{DF737E8E-A357-4420-A969-D6D4BE544BC0}" srcOrd="0" destOrd="0" presId="urn:microsoft.com/office/officeart/2005/8/layout/hList7"/>
    <dgm:cxn modelId="{B57C3090-5D1C-45F9-BE45-FC2DFBB1F911}" type="presOf" srcId="{7B4A3D42-457C-420B-A9A1-612B93AB42C0}" destId="{C2D6B3B9-73A5-4C21-A954-A2396AEF9D69}" srcOrd="1" destOrd="0" presId="urn:microsoft.com/office/officeart/2005/8/layout/hList7"/>
    <dgm:cxn modelId="{CDC3C137-C3AF-4B75-8C1A-2E7639A056EA}" type="presOf" srcId="{7B4A3D42-457C-420B-A9A1-612B93AB42C0}" destId="{2B38D85F-3E67-4958-9867-43F79DE925FF}" srcOrd="0" destOrd="0" presId="urn:microsoft.com/office/officeart/2005/8/layout/hList7"/>
    <dgm:cxn modelId="{19105F0C-3691-44D3-9568-C763A7C06231}" type="presOf" srcId="{D2C6A5D4-0269-4801-9566-9326F36DB34D}" destId="{B0628A2B-67EB-4F6E-AE93-2FB2B5E2B888}" srcOrd="0" destOrd="0" presId="urn:microsoft.com/office/officeart/2005/8/layout/hList7"/>
    <dgm:cxn modelId="{40BD65F6-23FD-44CB-A0CE-14D247188FD7}" type="presParOf" srcId="{D23EC4C0-8EA3-4615-843B-CE939F62F5F2}" destId="{4894A25C-88C1-480C-A707-33E577B3C7D4}" srcOrd="0" destOrd="0" presId="urn:microsoft.com/office/officeart/2005/8/layout/hList7"/>
    <dgm:cxn modelId="{DDBF6EC2-4CEA-4E2E-9AFD-A7A83BEA1022}" type="presParOf" srcId="{D23EC4C0-8EA3-4615-843B-CE939F62F5F2}" destId="{1DAB29F3-437B-45E0-BDFD-5FFEA3E73FDD}" srcOrd="1" destOrd="0" presId="urn:microsoft.com/office/officeart/2005/8/layout/hList7"/>
    <dgm:cxn modelId="{0977900E-ADA3-450C-B750-E2E97320BC37}" type="presParOf" srcId="{1DAB29F3-437B-45E0-BDFD-5FFEA3E73FDD}" destId="{C8AC0D21-5F8F-4804-9EA9-0D1D42DC7FB3}" srcOrd="0" destOrd="0" presId="urn:microsoft.com/office/officeart/2005/8/layout/hList7"/>
    <dgm:cxn modelId="{532BAD27-8198-430A-8EA3-386DC8E202CC}" type="presParOf" srcId="{C8AC0D21-5F8F-4804-9EA9-0D1D42DC7FB3}" destId="{DF737E8E-A357-4420-A969-D6D4BE544BC0}" srcOrd="0" destOrd="0" presId="urn:microsoft.com/office/officeart/2005/8/layout/hList7"/>
    <dgm:cxn modelId="{747C2CA2-5435-4AB3-87B1-2635CB19313D}" type="presParOf" srcId="{C8AC0D21-5F8F-4804-9EA9-0D1D42DC7FB3}" destId="{C852527D-E8C6-4158-B661-4D658602B613}" srcOrd="1" destOrd="0" presId="urn:microsoft.com/office/officeart/2005/8/layout/hList7"/>
    <dgm:cxn modelId="{D2461D45-8F04-4EF0-AF1F-438AFD21439D}" type="presParOf" srcId="{C8AC0D21-5F8F-4804-9EA9-0D1D42DC7FB3}" destId="{94484429-20EF-4E41-8785-C5FE055F0484}" srcOrd="2" destOrd="0" presId="urn:microsoft.com/office/officeart/2005/8/layout/hList7"/>
    <dgm:cxn modelId="{2E6C4865-16F4-4DE7-BCC7-21E4AB335F09}" type="presParOf" srcId="{C8AC0D21-5F8F-4804-9EA9-0D1D42DC7FB3}" destId="{B66820E4-FF6C-46BD-860A-34058F738197}" srcOrd="3" destOrd="0" presId="urn:microsoft.com/office/officeart/2005/8/layout/hList7"/>
    <dgm:cxn modelId="{06F7352F-3CF9-4397-A4F0-0B8D5B37C4E7}" type="presParOf" srcId="{1DAB29F3-437B-45E0-BDFD-5FFEA3E73FDD}" destId="{B0628A2B-67EB-4F6E-AE93-2FB2B5E2B888}" srcOrd="1" destOrd="0" presId="urn:microsoft.com/office/officeart/2005/8/layout/hList7"/>
    <dgm:cxn modelId="{09ADBB78-0B6F-4417-8EED-B4C8B3364B02}" type="presParOf" srcId="{1DAB29F3-437B-45E0-BDFD-5FFEA3E73FDD}" destId="{4254ACBD-3C86-4B18-9F64-2749AE8B36D0}" srcOrd="2" destOrd="0" presId="urn:microsoft.com/office/officeart/2005/8/layout/hList7"/>
    <dgm:cxn modelId="{42A7FC3B-92CA-4B23-A193-D21F0E5228BA}" type="presParOf" srcId="{4254ACBD-3C86-4B18-9F64-2749AE8B36D0}" destId="{2B38D85F-3E67-4958-9867-43F79DE925FF}" srcOrd="0" destOrd="0" presId="urn:microsoft.com/office/officeart/2005/8/layout/hList7"/>
    <dgm:cxn modelId="{DE9A80B0-6A69-4E84-9C82-4F7B83995884}" type="presParOf" srcId="{4254ACBD-3C86-4B18-9F64-2749AE8B36D0}" destId="{C2D6B3B9-73A5-4C21-A954-A2396AEF9D69}" srcOrd="1" destOrd="0" presId="urn:microsoft.com/office/officeart/2005/8/layout/hList7"/>
    <dgm:cxn modelId="{3517A477-4D8A-4072-8B1E-DFAA67D4C317}" type="presParOf" srcId="{4254ACBD-3C86-4B18-9F64-2749AE8B36D0}" destId="{BA330CD5-4E95-413E-A91D-6C4616727525}" srcOrd="2" destOrd="0" presId="urn:microsoft.com/office/officeart/2005/8/layout/hList7"/>
    <dgm:cxn modelId="{A4C77D6F-0EA1-4792-A804-28909BAB5CBB}" type="presParOf" srcId="{4254ACBD-3C86-4B18-9F64-2749AE8B36D0}" destId="{4CA7C2EE-E652-4195-8375-2F926089A0FA}" srcOrd="3" destOrd="0" presId="urn:microsoft.com/office/officeart/2005/8/layout/hList7"/>
    <dgm:cxn modelId="{3D3307D6-4E38-476E-92C3-E5DB29F2F95C}" type="presParOf" srcId="{1DAB29F3-437B-45E0-BDFD-5FFEA3E73FDD}" destId="{A9676D15-4A3C-44FD-AE6B-57C0A065FBF8}" srcOrd="3" destOrd="0" presId="urn:microsoft.com/office/officeart/2005/8/layout/hList7"/>
    <dgm:cxn modelId="{70576C12-F550-4EC3-9732-90C84495819E}" type="presParOf" srcId="{1DAB29F3-437B-45E0-BDFD-5FFEA3E73FDD}" destId="{A5C12431-7D8A-4D01-87EC-140D52BE8E3F}" srcOrd="4" destOrd="0" presId="urn:microsoft.com/office/officeart/2005/8/layout/hList7"/>
    <dgm:cxn modelId="{61E006DD-837F-40DA-8FD2-7CA76C277E6E}" type="presParOf" srcId="{A5C12431-7D8A-4D01-87EC-140D52BE8E3F}" destId="{3C9A7688-A7A0-4EE6-BD1B-21DD6753F59D}" srcOrd="0" destOrd="0" presId="urn:microsoft.com/office/officeart/2005/8/layout/hList7"/>
    <dgm:cxn modelId="{F4951EF7-1E15-481C-9A7D-C0D9FD4F241B}" type="presParOf" srcId="{A5C12431-7D8A-4D01-87EC-140D52BE8E3F}" destId="{BFF5C3B6-E7DF-4D6D-9052-CF178A1188E6}" srcOrd="1" destOrd="0" presId="urn:microsoft.com/office/officeart/2005/8/layout/hList7"/>
    <dgm:cxn modelId="{476C8C27-DF07-4F85-B265-FDC824408A9B}" type="presParOf" srcId="{A5C12431-7D8A-4D01-87EC-140D52BE8E3F}" destId="{06EE0BD2-6D3A-4CC6-B998-A9605EE56A64}" srcOrd="2" destOrd="0" presId="urn:microsoft.com/office/officeart/2005/8/layout/hList7"/>
    <dgm:cxn modelId="{7015382D-29C2-402A-A2CF-421EA34EFBDC}" type="presParOf" srcId="{A5C12431-7D8A-4D01-87EC-140D52BE8E3F}" destId="{B1630EF7-6647-4973-AD6C-68AD0ABCCD5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37E8E-A357-4420-A969-D6D4BE544BC0}">
      <dsp:nvSpPr>
        <dsp:cNvPr id="0" name=""/>
        <dsp:cNvSpPr/>
      </dsp:nvSpPr>
      <dsp:spPr>
        <a:xfrm>
          <a:off x="2259" y="0"/>
          <a:ext cx="3515035" cy="541866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rPr>
            <a:t>Сохранение уникальных водных объектов</a:t>
          </a:r>
          <a:endParaRPr lang="ru-RU" sz="2800" kern="1200" dirty="0">
            <a:solidFill>
              <a:schemeClr val="tx1"/>
            </a:solidFill>
            <a:latin typeface="Bebas Neue Bold" pitchFamily="34" charset="-52"/>
            <a:ea typeface="Roboto Condensed" pitchFamily="2" charset="0"/>
            <a:cs typeface="Roboto Condensed" pitchFamily="2" charset="0"/>
          </a:endParaRPr>
        </a:p>
      </dsp:txBody>
      <dsp:txXfrm>
        <a:off x="2259" y="2167466"/>
        <a:ext cx="3515035" cy="2167466"/>
      </dsp:txXfrm>
    </dsp:sp>
    <dsp:sp modelId="{B66820E4-FF6C-46BD-860A-34058F738197}">
      <dsp:nvSpPr>
        <dsp:cNvPr id="0" name=""/>
        <dsp:cNvSpPr/>
      </dsp:nvSpPr>
      <dsp:spPr>
        <a:xfrm>
          <a:off x="679779" y="147330"/>
          <a:ext cx="2159994" cy="215999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38D85F-3E67-4958-9867-43F79DE925FF}">
      <dsp:nvSpPr>
        <dsp:cNvPr id="0" name=""/>
        <dsp:cNvSpPr/>
      </dsp:nvSpPr>
      <dsp:spPr>
        <a:xfrm>
          <a:off x="3622746" y="0"/>
          <a:ext cx="3515035" cy="541866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rPr>
            <a:t>Ликвидация свалок</a:t>
          </a:r>
          <a:endParaRPr lang="ru-RU" sz="2800" kern="1200" dirty="0">
            <a:solidFill>
              <a:schemeClr val="tx1"/>
            </a:solidFill>
            <a:latin typeface="Bebas Neue Bold" pitchFamily="34" charset="-52"/>
            <a:ea typeface="Roboto Condensed" pitchFamily="2" charset="0"/>
            <a:cs typeface="Roboto Condensed" pitchFamily="2" charset="0"/>
          </a:endParaRPr>
        </a:p>
      </dsp:txBody>
      <dsp:txXfrm>
        <a:off x="3622746" y="2167466"/>
        <a:ext cx="3515035" cy="2167466"/>
      </dsp:txXfrm>
    </dsp:sp>
    <dsp:sp modelId="{4CA7C2EE-E652-4195-8375-2F926089A0FA}">
      <dsp:nvSpPr>
        <dsp:cNvPr id="0" name=""/>
        <dsp:cNvSpPr/>
      </dsp:nvSpPr>
      <dsp:spPr>
        <a:xfrm>
          <a:off x="4300266" y="147330"/>
          <a:ext cx="2159994" cy="215999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9A7688-A7A0-4EE6-BD1B-21DD6753F59D}">
      <dsp:nvSpPr>
        <dsp:cNvPr id="0" name=""/>
        <dsp:cNvSpPr/>
      </dsp:nvSpPr>
      <dsp:spPr>
        <a:xfrm>
          <a:off x="7243232" y="0"/>
          <a:ext cx="3515035" cy="541866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rPr>
            <a:t>Создание комфортной городской среды</a:t>
          </a:r>
          <a:endParaRPr lang="ru-RU" sz="2800" kern="1200" dirty="0">
            <a:solidFill>
              <a:schemeClr val="tx1"/>
            </a:solidFill>
            <a:latin typeface="Bebas Neue Bold" pitchFamily="34" charset="-52"/>
            <a:ea typeface="Roboto Condensed" pitchFamily="2" charset="0"/>
            <a:cs typeface="Roboto Condensed" pitchFamily="2" charset="0"/>
          </a:endParaRPr>
        </a:p>
      </dsp:txBody>
      <dsp:txXfrm>
        <a:off x="7243232" y="2167466"/>
        <a:ext cx="3515035" cy="2167466"/>
      </dsp:txXfrm>
    </dsp:sp>
    <dsp:sp modelId="{B1630EF7-6647-4973-AD6C-68AD0ABCCD50}">
      <dsp:nvSpPr>
        <dsp:cNvPr id="0" name=""/>
        <dsp:cNvSpPr/>
      </dsp:nvSpPr>
      <dsp:spPr>
        <a:xfrm>
          <a:off x="7920753" y="147330"/>
          <a:ext cx="2159994" cy="215999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4A25C-88C1-480C-A707-33E577B3C7D4}">
      <dsp:nvSpPr>
        <dsp:cNvPr id="0" name=""/>
        <dsp:cNvSpPr/>
      </dsp:nvSpPr>
      <dsp:spPr>
        <a:xfrm>
          <a:off x="430421" y="4334933"/>
          <a:ext cx="9899685" cy="812800"/>
        </a:xfrm>
        <a:prstGeom prst="leftRightArrow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0995" cy="49040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5917" y="1"/>
            <a:ext cx="2880995" cy="490409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0BD1FC95-D4A0-4C9D-A159-794333F03283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845" y="4703853"/>
            <a:ext cx="5318760" cy="3848606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283830"/>
            <a:ext cx="2880995" cy="49040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5917" y="9283830"/>
            <a:ext cx="2880995" cy="490408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BD2D5FAC-8207-42F2-9997-1B75D549B4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270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722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1892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2780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1838"/>
            <a:ext cx="6518275" cy="3667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5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82352"/>
          </a:xfrm>
          <a:prstGeom prst="rect">
            <a:avLst/>
          </a:prstGeom>
          <a:solidFill>
            <a:srgbClr val="4472C4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6894" y="5702839"/>
            <a:ext cx="735700" cy="9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06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82352"/>
          </a:xfrm>
          <a:prstGeom prst="rect">
            <a:avLst/>
          </a:prstGeom>
          <a:solidFill>
            <a:srgbClr val="4472C4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6894" y="5702839"/>
            <a:ext cx="735700" cy="9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52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2DE71-E282-FA43-9D58-159FCBBC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690ACD-2DC6-0E42-A124-B76BE43B0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CC2A0A-CCA4-304B-8F95-F8EF8FF33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B0DDC5-0158-9841-82C2-8C8057FAD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A0EFCA-763B-3C48-984F-DF62564CA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57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74C0A-3CA2-6941-8B9A-B7FAEA91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9DF795-7593-1F4C-9585-A41D7962F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6C5530-8790-ED46-BAFB-F56B7FB86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8ECE15-2FF0-C945-92E3-D653B416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2F670C-0088-914A-82B4-BE2A42E3F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11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5DC41C-FF71-D349-98D3-C1930AC7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9DCF30-3939-7B46-8E30-53ACCCA92D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F2AF0B-73EE-0B43-A23C-4775E1F0E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0A82AF-953E-B949-A28B-E9FF9C57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B5D60A-0644-6F44-AAE9-06FCC9CD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A5BD9A-8A6C-6B42-A64C-AA18D89A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353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55D84-4BCB-344C-9F3B-2A62DB55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ADAFE7-AE0D-7449-9DF4-487FE5B03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3B9C1E-AEF3-A441-8815-DD24687FA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C8AF06-4F4A-544B-A762-8C688F9F6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E3EB82-7C26-B34E-8DAF-E5ADF0FD33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581D2B-3F63-D04E-9CFF-9A0B7D592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AA24D3D-E798-9E4B-A2D1-9DE871052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EFE05E7-7AA6-D646-BC1D-6DBF50FF7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072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1FA93-6F7B-D94E-B0A0-DDA0D2D92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2CE5BF-7221-784E-9104-D55B7DCBD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D1FB01-01E7-1D4B-B829-5B05DAD8B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92F119-92A5-3348-8CCB-959375C35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868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5D52D6-75BD-1545-8205-EA736700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024EA2-1914-2C46-8E9C-C01918232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493FC0-4B38-6C49-912E-42B70F5E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82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4E9FE-2AF5-BD41-95A6-7EBC9EED0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DF5A13-0AFB-9644-8B9F-6489C1EC2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A897DD-8CF5-2141-B17C-3117FCC0C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198846-8139-E540-9A02-9BF784504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445E23-BB50-624D-9A92-01CA712A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A46809-29F7-964E-9E76-64096CA76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29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28018-36C3-124D-A5D8-0A28D683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2A7F5F1-0885-8F45-8B6A-2AE4E87992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7BF9ED-811E-4243-80EB-869ABC3D9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BAE155-310C-3747-BF38-25A47082C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DC0576-AC0C-2146-AB99-8101DD17A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2CEEE9-25CA-E941-BDBC-7EFD1FDDF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384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9969F-15FA-6C4E-9335-B1BF8B38C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DA1399-2D9F-0F44-899E-E269CB68A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308F07-C8EF-1E42-8AC9-6318FFBA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A830AC-B984-104A-94DC-4D7608D8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877223-A447-BB44-A073-D519E7A0F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203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764887-5927-5347-B3E2-58BA4995B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366C68-1E9D-5446-8ABB-2F027E9BCC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A2FCEC-E6E2-C745-8418-99F96CCD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349C24-470F-D04A-A532-BC9E54C71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A012B5-5487-E34B-ACBD-B7503237F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7667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mage Holder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0">
              <a:defRPr/>
            </a:pPr>
            <a:fld id="{A0063FFC-3F4A-4B71-B5C8-7ED7B6CBE892}" type="slidenum">
              <a:rPr lang="en-US" sz="1100" smtClean="0">
                <a:solidFill>
                  <a:srgbClr val="2B2E36">
                    <a:lumMod val="75000"/>
                    <a:lumOff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</a:rPr>
              <a:pPr defTabSz="914210">
                <a:defRPr/>
              </a:pPr>
              <a:t>‹#›</a:t>
            </a:fld>
            <a:endParaRPr lang="en-US" sz="1100" dirty="0">
              <a:solidFill>
                <a:srgbClr val="2B2E36">
                  <a:lumMod val="75000"/>
                  <a:lumOff val="25000"/>
                </a:srgb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6096000" y="1143000"/>
            <a:ext cx="6096000" cy="4572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0797896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B1916-658F-F546-82B3-CCDB54C56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9F5280-0C8B-B548-B4A2-CBFAB7894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258339-5B1A-6B45-AA06-E9116AEA4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209F7-1FFE-6541-976B-44D78DC2F4E6}" type="datetimeFigureOut">
              <a:rPr lang="ru-RU" smtClean="0"/>
              <a:t>13.04.2023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CE2CE3-36A1-A149-AB29-924E965C38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FAAE45-A679-6841-8771-BD2E96E385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2547A-7722-3E47-972F-C6EF8FCED2E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1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" y="1350871"/>
            <a:ext cx="10352313" cy="2763931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360" y="2218298"/>
            <a:ext cx="9601067" cy="1231088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3700" b="1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ОБЛИГАЦИИ ДЛЯ НАСЕЛЕНИЯ</a:t>
            </a:r>
          </a:p>
          <a:p>
            <a:pPr defTabSz="914210">
              <a:defRPr/>
            </a:pPr>
            <a:r>
              <a:rPr lang="ru-RU" sz="37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                                                                    </a:t>
            </a:r>
            <a:endParaRPr lang="en-US" sz="3700" dirty="0">
              <a:solidFill>
                <a:prstClr val="white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696873-5BBA-7345-86B0-001F7EA8591C}"/>
              </a:ext>
            </a:extLst>
          </p:cNvPr>
          <p:cNvSpPr txBox="1"/>
          <p:nvPr/>
        </p:nvSpPr>
        <p:spPr>
          <a:xfrm>
            <a:off x="7568820" y="5282564"/>
            <a:ext cx="4244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latin typeface="Roboto Condensed" pitchFamily="2" charset="0"/>
                <a:cs typeface="Times New Roman" pitchFamily="18" charset="0"/>
              </a:rPr>
              <a:t>Владимир Владимирович </a:t>
            </a:r>
            <a:r>
              <a:rPr lang="ru-RU" sz="1600" b="1" dirty="0" err="1">
                <a:latin typeface="Roboto Condensed" pitchFamily="2" charset="0"/>
                <a:cs typeface="Times New Roman" pitchFamily="18" charset="0"/>
              </a:rPr>
              <a:t>Мишуровский</a:t>
            </a:r>
            <a:r>
              <a:rPr lang="ru-RU" sz="1600" b="1" dirty="0">
                <a:latin typeface="Roboto Condensed" pitchFamily="2" charset="0"/>
                <a:cs typeface="Times New Roman" pitchFamily="18" charset="0"/>
              </a:rPr>
              <a:t>, </a:t>
            </a:r>
          </a:p>
          <a:p>
            <a:pPr algn="r"/>
            <a:r>
              <a:rPr lang="ru-RU" sz="1600" dirty="0">
                <a:latin typeface="Roboto Condensed" pitchFamily="2" charset="0"/>
                <a:cs typeface="Times New Roman" pitchFamily="18" charset="0"/>
              </a:rPr>
              <a:t>н</a:t>
            </a:r>
            <a:r>
              <a:rPr lang="ru-RU" sz="1600" dirty="0" smtClean="0">
                <a:latin typeface="Roboto Condensed" pitchFamily="2" charset="0"/>
                <a:cs typeface="Times New Roman" pitchFamily="18" charset="0"/>
              </a:rPr>
              <a:t>ачальник </a:t>
            </a:r>
            <a:r>
              <a:rPr lang="ru-RU" sz="1600" dirty="0">
                <a:latin typeface="Roboto Condensed" pitchFamily="2" charset="0"/>
                <a:cs typeface="Times New Roman" pitchFamily="18" charset="0"/>
              </a:rPr>
              <a:t>департамента доходов, государственного долга и местных бюджетов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17141" y="6232841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Roboto Condensed" pitchFamily="2" charset="0"/>
                <a:cs typeface="Times New Roman" pitchFamily="18" charset="0"/>
              </a:rPr>
              <a:t>202</a:t>
            </a:r>
            <a:r>
              <a:rPr lang="ru-RU" sz="2000" dirty="0" smtClean="0">
                <a:latin typeface="Roboto Condensed" pitchFamily="2" charset="0"/>
                <a:cs typeface="Times New Roman" pitchFamily="18" charset="0"/>
              </a:rPr>
              <a:t>3</a:t>
            </a:r>
            <a:r>
              <a:rPr lang="en-US" sz="2000" dirty="0" smtClean="0">
                <a:latin typeface="Roboto Condensed" pitchFamily="2" charset="0"/>
                <a:cs typeface="Times New Roman" pitchFamily="18" charset="0"/>
              </a:rPr>
              <a:t> </a:t>
            </a:r>
            <a:r>
              <a:rPr lang="ru-RU" sz="2000" dirty="0">
                <a:latin typeface="Roboto Condensed" pitchFamily="2" charset="0"/>
                <a:cs typeface="Times New Roman" pitchFamily="18" charset="0"/>
              </a:rPr>
              <a:t>год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80179" y="278528"/>
            <a:ext cx="5158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Roboto Condensed" pitchFamily="2" charset="0"/>
                <a:cs typeface="Times New Roman" pitchFamily="18" charset="0"/>
              </a:rPr>
              <a:t>Министерство финансов Калининградской области</a:t>
            </a:r>
          </a:p>
        </p:txBody>
      </p:sp>
      <p:pic>
        <p:nvPicPr>
          <p:cNvPr id="9" name="Picture 2" descr="Герб Калининградской области — Википедия">
            <a:extLst>
              <a:ext uri="{FF2B5EF4-FFF2-40B4-BE49-F238E27FC236}">
                <a16:creationId xmlns:a16="http://schemas.microsoft.com/office/drawing/2014/main" id="{E0561742-0FA0-A446-BBBA-139319C2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93" y="97465"/>
            <a:ext cx="897478" cy="110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37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4790" y="0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49582" y="116157"/>
            <a:ext cx="10401896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en-US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ESG-</a:t>
            </a: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инвестирование </a:t>
            </a:r>
            <a:r>
              <a:rPr lang="ru-RU" sz="1400" i="1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облигации </a:t>
            </a:r>
            <a:r>
              <a:rPr lang="ru-RU" sz="1400" i="1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для социально-значимых проектов, </a:t>
            </a:r>
            <a:r>
              <a:rPr lang="ru-RU" sz="1400" i="1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облигации </a:t>
            </a:r>
            <a:r>
              <a:rPr lang="ru-RU" sz="1400" i="1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 области </a:t>
            </a:r>
            <a:r>
              <a:rPr lang="ru-RU" sz="1400" i="1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экологии</a:t>
            </a:r>
            <a:endParaRPr lang="ru-RU" sz="1200" i="1" dirty="0">
              <a:solidFill>
                <a:prstClr val="white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251733"/>
              </p:ext>
            </p:extLst>
          </p:nvPr>
        </p:nvGraphicFramePr>
        <p:xfrm>
          <a:off x="620487" y="1005416"/>
          <a:ext cx="1076052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1029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291" y="0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38" y="61124"/>
            <a:ext cx="9601067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ИНФОРМАЦИОННЫЕ РЕСУРСЫ РЕГИОНА</a:t>
            </a:r>
            <a:endParaRPr lang="ru-RU" sz="2800" dirty="0">
              <a:solidFill>
                <a:prstClr val="white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9D1A02-ACAD-E84F-A6ED-3A6039D0F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78" y="1794103"/>
            <a:ext cx="6320900" cy="462915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564" y="1783899"/>
            <a:ext cx="2350770" cy="493903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930" y="1783899"/>
            <a:ext cx="2350770" cy="49390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930" y="5664360"/>
            <a:ext cx="1031543" cy="10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5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291" y="0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38" y="61124"/>
            <a:ext cx="9601067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2800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РЕКУЛЬТИВАЦИЯ СВАЛОК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0034" y="1421734"/>
            <a:ext cx="5763643" cy="1415772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г. Советске 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- </a:t>
            </a:r>
            <a:r>
              <a:rPr lang="ru-RU" sz="2000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9,0 </a:t>
            </a: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га</a:t>
            </a:r>
          </a:p>
          <a:p>
            <a:pPr algn="ctr">
              <a:spcAft>
                <a:spcPts val="600"/>
              </a:spcAft>
            </a:pP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Ч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исленность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населения, качество жизни которого 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улучшилось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 связи с 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ликвидацией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свалки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– </a:t>
            </a:r>
          </a:p>
          <a:p>
            <a:pPr algn="ctr">
              <a:spcAft>
                <a:spcPts val="600"/>
              </a:spcAft>
            </a:pP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38 </a:t>
            </a:r>
            <a:r>
              <a:rPr lang="ru-RU" sz="2000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514 человек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6028" y="1403967"/>
            <a:ext cx="5657225" cy="14157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г. Черняховске - </a:t>
            </a: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6,9 </a:t>
            </a:r>
            <a:r>
              <a:rPr lang="ru-RU" sz="2000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га</a:t>
            </a:r>
          </a:p>
          <a:p>
            <a:pPr algn="ctr">
              <a:spcAft>
                <a:spcPts val="600"/>
              </a:spcAft>
            </a:pP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Численность населения, качество жизни которого улучшилось в связи с 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ликвидацией свалки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– </a:t>
            </a:r>
            <a:endParaRPr lang="ru-RU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46 143 человек</a:t>
            </a:r>
            <a:endParaRPr lang="ru-RU" sz="2000" b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28" y="3309661"/>
            <a:ext cx="3564000" cy="25344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852" y="3309661"/>
            <a:ext cx="3960000" cy="25344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677" y="3309661"/>
            <a:ext cx="3672000" cy="2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6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291" y="0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38" y="61124"/>
            <a:ext cx="9601067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РАСЧИСТКА РУСЕЛ РЕК</a:t>
            </a:r>
            <a:endParaRPr lang="ru-RU" sz="2800" dirty="0">
              <a:solidFill>
                <a:prstClr val="white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37204" y="852347"/>
            <a:ext cx="5763643" cy="1138773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река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Лесная в г. 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Калининграде</a:t>
            </a:r>
          </a:p>
          <a:p>
            <a:pPr algn="ctr">
              <a:spcAft>
                <a:spcPts val="600"/>
              </a:spcAft>
            </a:pPr>
            <a:r>
              <a:rPr lang="ru-RU" sz="20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Протяженность </a:t>
            </a:r>
            <a:r>
              <a:rPr lang="ru-RU" sz="20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расчистки </a:t>
            </a: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13 </a:t>
            </a:r>
            <a:r>
              <a:rPr lang="ru-RU" sz="2000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112,58 м</a:t>
            </a: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.</a:t>
            </a:r>
            <a:endParaRPr lang="ru-RU" sz="2000" b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ru-RU" sz="20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Площадь расчистки акватории </a:t>
            </a: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124 </a:t>
            </a:r>
            <a:r>
              <a:rPr lang="ru-RU" sz="2000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605,8 м2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3198" y="834580"/>
            <a:ext cx="5657225" cy="11387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ручей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Гагаринский в городе 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Калининграде</a:t>
            </a:r>
          </a:p>
          <a:p>
            <a:pPr algn="ctr">
              <a:spcAft>
                <a:spcPts val="600"/>
              </a:spcAft>
            </a:pPr>
            <a:r>
              <a:rPr lang="ru-RU" sz="20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Протяженность </a:t>
            </a:r>
            <a:r>
              <a:rPr lang="ru-RU" sz="20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расчистки</a:t>
            </a:r>
            <a:r>
              <a:rPr lang="ru-RU" sz="2000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6 683,62 м</a:t>
            </a:r>
            <a:r>
              <a:rPr lang="ru-RU" sz="20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.</a:t>
            </a:r>
            <a:endParaRPr lang="ru-RU" sz="2000" b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ru-RU" sz="20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Площадь расчистки акватории </a:t>
            </a:r>
            <a:r>
              <a:rPr lang="ru-RU" sz="2000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57 205,0 м2.</a:t>
            </a:r>
          </a:p>
        </p:txBody>
      </p:sp>
      <p:pic>
        <p:nvPicPr>
          <p:cNvPr id="2" name="IMG_149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1680" y="2087950"/>
            <a:ext cx="8273841" cy="465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1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" y="-3401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38" y="34692"/>
            <a:ext cx="9601067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ИТОГИ РАЗМЕЩЕНИЯ (все выпуски)</a:t>
            </a:r>
          </a:p>
        </p:txBody>
      </p:sp>
      <p:pic>
        <p:nvPicPr>
          <p:cNvPr id="9" name="Рисунок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120" y="4141366"/>
            <a:ext cx="3106420" cy="2523490"/>
          </a:xfrm>
          <a:prstGeom prst="rect">
            <a:avLst/>
          </a:prstGeom>
          <a:noFill/>
        </p:spPr>
      </p:pic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580" y="966250"/>
            <a:ext cx="3106420" cy="252349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51233" y="839140"/>
            <a:ext cx="473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Выпуск первый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909481" y="985072"/>
            <a:ext cx="54591" cy="5211012"/>
          </a:xfrm>
          <a:prstGeom prst="line">
            <a:avLst/>
          </a:prstGeom>
          <a:ln w="12700"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1166881" y="3655388"/>
            <a:ext cx="9539789" cy="0"/>
          </a:xfrm>
          <a:prstGeom prst="line">
            <a:avLst/>
          </a:prstGeom>
          <a:ln w="12700">
            <a:solidFill>
              <a:schemeClr val="accent6">
                <a:lumMod val="20000"/>
                <a:lumOff val="8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96000" y="3930492"/>
            <a:ext cx="5657225" cy="26007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Всего</a:t>
            </a:r>
          </a:p>
          <a:p>
            <a:pPr algn="ctr"/>
            <a:r>
              <a:rPr lang="ru-RU" sz="2400" b="1" i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н</a:t>
            </a:r>
            <a:r>
              <a:rPr lang="ru-RU" sz="2400" b="1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а 01 апреля 2023 года</a:t>
            </a:r>
          </a:p>
          <a:p>
            <a:pPr algn="ctr"/>
            <a:endParaRPr lang="ru-RU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q"/>
            </a:pP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 </a:t>
            </a:r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обращении – </a:t>
            </a:r>
            <a:r>
              <a:rPr lang="ru-RU" sz="2400" b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408,9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млн рублей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Размещено – </a:t>
            </a:r>
            <a:r>
              <a:rPr lang="ru-RU" sz="20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683,9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млн рублей</a:t>
            </a:r>
            <a:endParaRPr lang="ru-RU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Выкуплено – </a:t>
            </a:r>
            <a:r>
              <a:rPr lang="ru-RU" sz="20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275,0</a:t>
            </a:r>
            <a:r>
              <a:rPr lang="ru-RU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 млн рублей</a:t>
            </a:r>
          </a:p>
          <a:p>
            <a:pPr>
              <a:spcAft>
                <a:spcPts val="600"/>
              </a:spcAft>
            </a:pPr>
            <a:endParaRPr lang="ru-RU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40627" y="839364"/>
            <a:ext cx="473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Выпуск второй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232" y="3737253"/>
            <a:ext cx="473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Выпуск третий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1030" y="4115354"/>
            <a:ext cx="886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500</a:t>
            </a:r>
            <a:endParaRPr lang="ru-RU" sz="1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0" y="1265201"/>
            <a:ext cx="3204000" cy="19502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181" y="1277089"/>
            <a:ext cx="3240000" cy="19721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3319" y="3139677"/>
            <a:ext cx="237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ставка купона 9%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81113" y="3153389"/>
            <a:ext cx="237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ставка купона </a:t>
            </a:r>
            <a:r>
              <a:rPr lang="ru-RU" sz="14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7,8%</a:t>
            </a:r>
            <a:endParaRPr lang="ru-RU" sz="1400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9249" y="6300371"/>
            <a:ext cx="2379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ставка купона </a:t>
            </a:r>
            <a:r>
              <a:rPr lang="ru-RU" sz="14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7,5-10,5% текущий 8%</a:t>
            </a:r>
            <a:endParaRPr lang="ru-RU" sz="1400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181" y="4367366"/>
            <a:ext cx="3240000" cy="197217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3540" y="1019934"/>
            <a:ext cx="3132000" cy="246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5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3129" y="-2527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38" y="88420"/>
            <a:ext cx="10155748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СТАТИСТИКА (владельцы в субъектах </a:t>
            </a:r>
            <a:r>
              <a:rPr lang="ru-RU" i="1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по итогам 21.03.2023</a:t>
            </a: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)</a:t>
            </a:r>
            <a:endParaRPr lang="ru-RU" sz="2800" dirty="0">
              <a:solidFill>
                <a:prstClr val="white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1182434"/>
              </p:ext>
            </p:extLst>
          </p:nvPr>
        </p:nvGraphicFramePr>
        <p:xfrm>
          <a:off x="65938" y="4121624"/>
          <a:ext cx="6662408" cy="2796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144076157"/>
              </p:ext>
            </p:extLst>
          </p:nvPr>
        </p:nvGraphicFramePr>
        <p:xfrm>
          <a:off x="5691116" y="2292821"/>
          <a:ext cx="7550994" cy="3057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062021975"/>
              </p:ext>
            </p:extLst>
          </p:nvPr>
        </p:nvGraphicFramePr>
        <p:xfrm>
          <a:off x="-23129" y="765449"/>
          <a:ext cx="6969839" cy="285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-231405" y="765449"/>
            <a:ext cx="473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Выпуск первый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72139" y="2288883"/>
            <a:ext cx="473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Выпуск второй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354236" y="4002842"/>
            <a:ext cx="4735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Выпуск третий</a:t>
            </a:r>
          </a:p>
        </p:txBody>
      </p:sp>
    </p:spTree>
    <p:extLst>
      <p:ext uri="{BB962C8B-B14F-4D97-AF65-F5344CB8AC3E}">
        <p14:creationId xmlns:p14="http://schemas.microsoft.com/office/powerpoint/2010/main" val="284657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" y="-7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38" y="61996"/>
            <a:ext cx="10155748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СТАТИСТИКА </a:t>
            </a:r>
            <a:r>
              <a:rPr lang="ru-RU" sz="2800" dirty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(все выпуски</a:t>
            </a: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)</a:t>
            </a:r>
            <a:endParaRPr lang="ru-RU" sz="2800" dirty="0">
              <a:solidFill>
                <a:prstClr val="white"/>
              </a:solidFill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19091" y="1434212"/>
            <a:ext cx="5763643" cy="2693045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Количество владельцев</a:t>
            </a:r>
          </a:p>
          <a:p>
            <a:pPr algn="ctr"/>
            <a:r>
              <a:rPr lang="ru-RU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информация на 21 марта 2023 года</a:t>
            </a:r>
          </a:p>
          <a:p>
            <a:pPr algn="ctr"/>
            <a:endParaRPr lang="ru-RU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/>
            <a:endParaRPr lang="ru-RU" sz="1000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20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Количество </a:t>
            </a:r>
            <a:r>
              <a:rPr lang="ru-RU" sz="20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счетов </a:t>
            </a:r>
            <a:r>
              <a:rPr lang="ru-RU" sz="20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владельцев </a:t>
            </a:r>
            <a:r>
              <a:rPr lang="ru-RU" sz="24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– 1,5 тыс. 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q"/>
            </a:pPr>
            <a:r>
              <a:rPr lang="ru-RU" sz="20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Фактическое число владельцев </a:t>
            </a:r>
            <a:r>
              <a:rPr lang="ru-RU" sz="24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–1,3 </a:t>
            </a:r>
            <a:r>
              <a:rPr lang="ru-RU" sz="2400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тыс</a:t>
            </a:r>
            <a:r>
              <a:rPr lang="ru-RU" sz="24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.</a:t>
            </a:r>
          </a:p>
          <a:p>
            <a:pPr>
              <a:spcAft>
                <a:spcPts val="600"/>
              </a:spcAft>
            </a:pPr>
            <a:endParaRPr lang="ru-RU" sz="2400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>
              <a:spcAft>
                <a:spcPts val="600"/>
              </a:spcAft>
            </a:pPr>
            <a:endParaRPr lang="ru-RU" sz="800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2463" y="4333034"/>
            <a:ext cx="5657225" cy="2339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1000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/>
            <a:endParaRPr lang="ru-RU" sz="1000" i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/>
            <a:endParaRPr lang="ru-RU" sz="1000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/>
            <a:endParaRPr lang="ru-RU" sz="1000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24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Средний возраст – 44 года</a:t>
            </a:r>
            <a:endParaRPr lang="ru-RU" sz="2400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ru-RU" sz="24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Повторные покупки – более 40% владельцев</a:t>
            </a:r>
          </a:p>
          <a:p>
            <a:pPr>
              <a:spcAft>
                <a:spcPts val="600"/>
              </a:spcAft>
            </a:pPr>
            <a:endParaRPr lang="ru-RU" sz="2400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563" y="1434212"/>
            <a:ext cx="5657225" cy="26930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ОХВАТ</a:t>
            </a:r>
          </a:p>
          <a:p>
            <a:pPr algn="ctr"/>
            <a:r>
              <a:rPr lang="ru-RU" i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</a:t>
            </a:r>
            <a:r>
              <a:rPr lang="ru-RU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о  оперативным итогам размещения</a:t>
            </a:r>
          </a:p>
          <a:p>
            <a:pPr algn="ctr"/>
            <a:endParaRPr lang="ru-RU" sz="1000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/>
            <a:endParaRPr lang="ru-RU" sz="1200" i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/>
            <a:endParaRPr lang="ru-RU" sz="800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>
              <a:spcAft>
                <a:spcPts val="600"/>
              </a:spcAft>
            </a:pPr>
            <a:r>
              <a:rPr lang="ru-RU" sz="3200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64 субъекта Российской Федерации</a:t>
            </a:r>
            <a:endParaRPr lang="ru-RU" sz="3200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algn="ctr">
              <a:spcAft>
                <a:spcPts val="600"/>
              </a:spcAft>
            </a:pPr>
            <a:endParaRPr lang="ru-RU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20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" y="-388"/>
            <a:ext cx="10638062" cy="830989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33" y="-31161"/>
            <a:ext cx="10555799" cy="89253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28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ОБЛИГАЦИИ ДЛЯ НАСЕЛЕНИЯ - </a:t>
            </a:r>
            <a:r>
              <a:rPr lang="ru-RU" sz="24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ЭЛЕМЕНТ ФИНАНСОВОЙ ГРАМОТНОСТИ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2895" y="1570302"/>
            <a:ext cx="611505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стимулирование </a:t>
            </a:r>
            <a:r>
              <a:rPr lang="ru-RU" sz="2000" i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граждан к сбережению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повышение </a:t>
            </a:r>
            <a:r>
              <a:rPr lang="ru-RU" sz="2000" i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уровня знаний финансовых продуктов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воспитание </a:t>
            </a:r>
            <a:r>
              <a:rPr lang="ru-RU" sz="2000" i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внутреннего инвестора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усиление </a:t>
            </a:r>
            <a:r>
              <a:rPr lang="ru-RU" sz="2000" i="1" dirty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конкуренции в финансовом </a:t>
            </a: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секторе</a:t>
            </a:r>
            <a:endParaRPr lang="ru-RU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34743" y="4106674"/>
            <a:ext cx="6115050" cy="2331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ru-RU" sz="1000" i="1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Хорошая альтернатива банковским вкладам</a:t>
            </a:r>
            <a:endParaRPr lang="ru-RU" sz="2000" i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Безопасно, без потерь, гарантия дохода </a:t>
            </a:r>
            <a:endParaRPr lang="ru-RU" sz="2000" i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Простота и доступность инвестирования</a:t>
            </a:r>
            <a:endParaRPr lang="ru-RU" sz="2000" i="1" dirty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i="1" dirty="0" smtClean="0"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Участие в развитии региона</a:t>
            </a:r>
          </a:p>
          <a:p>
            <a:pPr>
              <a:lnSpc>
                <a:spcPct val="150000"/>
              </a:lnSpc>
            </a:pPr>
            <a:endParaRPr lang="ru-RU" sz="500" dirty="0" smtClean="0">
              <a:latin typeface="Bebas Neue Bold" pitchFamily="34" charset="-52"/>
              <a:ea typeface="Roboto Condensed" pitchFamily="2" charset="0"/>
              <a:cs typeface="Roboto Condensed" pitchFamily="2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94" y="4153836"/>
            <a:ext cx="4375435" cy="226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6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264" y="1570301"/>
            <a:ext cx="4573530" cy="240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5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4209" y="3414439"/>
            <a:ext cx="10352313" cy="755517"/>
          </a:xfrm>
          <a:prstGeom prst="rect">
            <a:avLst/>
          </a:prstGeom>
          <a:solidFill>
            <a:srgbClr val="378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4210">
              <a:defRPr/>
            </a:pPr>
            <a:endParaRPr lang="ru-RU" sz="1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8309" y="3461346"/>
            <a:ext cx="9601067" cy="66170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defTabSz="914210">
              <a:defRPr/>
            </a:pPr>
            <a:r>
              <a:rPr lang="ru-RU" sz="3700" dirty="0" smtClean="0">
                <a:solidFill>
                  <a:prstClr val="white"/>
                </a:solidFill>
                <a:latin typeface="Bebas Neue Bold" pitchFamily="34" charset="-52"/>
                <a:ea typeface="Roboto Condensed" pitchFamily="2" charset="0"/>
                <a:cs typeface="Roboto Condensed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3631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ex_1">
    <a:dk1>
      <a:srgbClr val="333F48"/>
    </a:dk1>
    <a:lt1>
      <a:srgbClr val="FFFFFF"/>
    </a:lt1>
    <a:dk2>
      <a:srgbClr val="FF0508"/>
    </a:dk2>
    <a:lt2>
      <a:srgbClr val="ECEDEE"/>
    </a:lt2>
    <a:accent1>
      <a:srgbClr val="FF0508"/>
    </a:accent1>
    <a:accent2>
      <a:srgbClr val="D0D3D3"/>
    </a:accent2>
    <a:accent3>
      <a:srgbClr val="ECEDEE"/>
    </a:accent3>
    <a:accent4>
      <a:srgbClr val="333F48"/>
    </a:accent4>
    <a:accent5>
      <a:srgbClr val="7F91A6"/>
    </a:accent5>
    <a:accent6>
      <a:srgbClr val="B3CCE8"/>
    </a:accent6>
    <a:hlink>
      <a:srgbClr val="D0D3D3"/>
    </a:hlink>
    <a:folHlink>
      <a:srgbClr val="333F48"/>
    </a:folHlink>
  </a:clrScheme>
  <a:fontScheme name="Arial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moex_1">
    <a:dk1>
      <a:srgbClr val="333F48"/>
    </a:dk1>
    <a:lt1>
      <a:srgbClr val="FFFFFF"/>
    </a:lt1>
    <a:dk2>
      <a:srgbClr val="FF0508"/>
    </a:dk2>
    <a:lt2>
      <a:srgbClr val="ECEDEE"/>
    </a:lt2>
    <a:accent1>
      <a:srgbClr val="FF0508"/>
    </a:accent1>
    <a:accent2>
      <a:srgbClr val="D0D3D3"/>
    </a:accent2>
    <a:accent3>
      <a:srgbClr val="ECEDEE"/>
    </a:accent3>
    <a:accent4>
      <a:srgbClr val="333F48"/>
    </a:accent4>
    <a:accent5>
      <a:srgbClr val="7F91A6"/>
    </a:accent5>
    <a:accent6>
      <a:srgbClr val="B3CCE8"/>
    </a:accent6>
    <a:hlink>
      <a:srgbClr val="D0D3D3"/>
    </a:hlink>
    <a:folHlink>
      <a:srgbClr val="333F48"/>
    </a:folHlink>
  </a:clrScheme>
  <a:fontScheme name="Arial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moex_1">
    <a:dk1>
      <a:srgbClr val="333F48"/>
    </a:dk1>
    <a:lt1>
      <a:srgbClr val="FFFFFF"/>
    </a:lt1>
    <a:dk2>
      <a:srgbClr val="FF0508"/>
    </a:dk2>
    <a:lt2>
      <a:srgbClr val="ECEDEE"/>
    </a:lt2>
    <a:accent1>
      <a:srgbClr val="FF0508"/>
    </a:accent1>
    <a:accent2>
      <a:srgbClr val="D0D3D3"/>
    </a:accent2>
    <a:accent3>
      <a:srgbClr val="ECEDEE"/>
    </a:accent3>
    <a:accent4>
      <a:srgbClr val="333F48"/>
    </a:accent4>
    <a:accent5>
      <a:srgbClr val="7F91A6"/>
    </a:accent5>
    <a:accent6>
      <a:srgbClr val="B3CCE8"/>
    </a:accent6>
    <a:hlink>
      <a:srgbClr val="D0D3D3"/>
    </a:hlink>
    <a:folHlink>
      <a:srgbClr val="333F48"/>
    </a:folHlink>
  </a:clrScheme>
  <a:fontScheme name="Arial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6844</TotalTime>
  <Words>295</Words>
  <Application>Microsoft Office PowerPoint</Application>
  <PresentationFormat>Широкоэкранный</PresentationFormat>
  <Paragraphs>73</Paragraphs>
  <Slides>10</Slides>
  <Notes>10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Bebas Neue Bold</vt:lpstr>
      <vt:lpstr>Calibri</vt:lpstr>
      <vt:lpstr>Calibri Light</vt:lpstr>
      <vt:lpstr>Roboto</vt:lpstr>
      <vt:lpstr>Roboto Condensed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Народные облигации Калининградской области</dc:title>
  <dc:creator>Microsoft Office User</dc:creator>
  <cp:lastModifiedBy>Максимова Ульяна</cp:lastModifiedBy>
  <cp:revision>293</cp:revision>
  <cp:lastPrinted>2022-12-06T16:04:38Z</cp:lastPrinted>
  <dcterms:created xsi:type="dcterms:W3CDTF">2021-11-17T08:08:06Z</dcterms:created>
  <dcterms:modified xsi:type="dcterms:W3CDTF">2023-04-13T10:42:11Z</dcterms:modified>
</cp:coreProperties>
</file>